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38" r:id="rId3"/>
    <p:sldId id="339" r:id="rId4"/>
    <p:sldId id="348" r:id="rId5"/>
    <p:sldId id="340" r:id="rId6"/>
    <p:sldId id="341" r:id="rId7"/>
    <p:sldId id="322" r:id="rId8"/>
    <p:sldId id="324" r:id="rId9"/>
    <p:sldId id="325" r:id="rId10"/>
    <p:sldId id="326" r:id="rId11"/>
    <p:sldId id="327" r:id="rId12"/>
    <p:sldId id="328" r:id="rId13"/>
    <p:sldId id="330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18" r:id="rId23"/>
    <p:sldId id="319" r:id="rId24"/>
    <p:sldId id="320" r:id="rId25"/>
    <p:sldId id="321" r:id="rId26"/>
    <p:sldId id="302" r:id="rId27"/>
    <p:sldId id="303" r:id="rId28"/>
    <p:sldId id="345" r:id="rId29"/>
    <p:sldId id="347" r:id="rId30"/>
    <p:sldId id="344" r:id="rId31"/>
    <p:sldId id="306" r:id="rId32"/>
    <p:sldId id="309" r:id="rId33"/>
    <p:sldId id="310" r:id="rId34"/>
    <p:sldId id="311" r:id="rId35"/>
    <p:sldId id="28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0535D-DE75-4402-96C1-DA4A56F6963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BB9595AE-2408-4B31-9777-58449FC996DC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В период с 26.07.2021 г. по 28.01.2022 г.</a:t>
          </a:r>
          <a:endParaRPr lang="ru-RU" sz="1400" dirty="0">
            <a:solidFill>
              <a:srgbClr val="002060"/>
            </a:solidFill>
          </a:endParaRPr>
        </a:p>
      </dgm:t>
    </dgm:pt>
    <dgm:pt modelId="{8F20603C-9F46-48D8-894A-9EDA7A9D38E1}" type="parTrans" cxnId="{E7CA8053-CACD-4630-834E-EA294DE69253}">
      <dgm:prSet/>
      <dgm:spPr/>
      <dgm:t>
        <a:bodyPr/>
        <a:lstStyle/>
        <a:p>
          <a:endParaRPr lang="ru-RU"/>
        </a:p>
      </dgm:t>
    </dgm:pt>
    <dgm:pt modelId="{34EE5208-77B3-4C8E-8028-B7D04C7BF46F}" type="sibTrans" cxnId="{E7CA8053-CACD-4630-834E-EA294DE69253}">
      <dgm:prSet/>
      <dgm:spPr/>
      <dgm:t>
        <a:bodyPr/>
        <a:lstStyle/>
        <a:p>
          <a:endParaRPr lang="ru-RU"/>
        </a:p>
      </dgm:t>
    </dgm:pt>
    <dgm:pt modelId="{BD8DFFE9-CF2A-4353-BD94-F4B73A4AAE9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Приказ Минздрава России от 02.02.2021 г. №40н «Об особенностях проведения аккредитации специалистов в 2021 году»</a:t>
          </a:r>
          <a:endParaRPr lang="ru-RU" dirty="0">
            <a:solidFill>
              <a:srgbClr val="002060"/>
            </a:solidFill>
          </a:endParaRPr>
        </a:p>
      </dgm:t>
    </dgm:pt>
    <dgm:pt modelId="{A3F8A546-739B-41FD-8D65-414AFFBAE522}" type="parTrans" cxnId="{07749A30-2ADD-4E47-AC4F-AD4F36D053D6}">
      <dgm:prSet/>
      <dgm:spPr/>
      <dgm:t>
        <a:bodyPr/>
        <a:lstStyle/>
        <a:p>
          <a:endParaRPr lang="ru-RU"/>
        </a:p>
      </dgm:t>
    </dgm:pt>
    <dgm:pt modelId="{8393CC96-A228-4F3E-B292-BD830A2BF414}" type="sibTrans" cxnId="{07749A30-2ADD-4E47-AC4F-AD4F36D053D6}">
      <dgm:prSet/>
      <dgm:spPr/>
      <dgm:t>
        <a:bodyPr/>
        <a:lstStyle/>
        <a:p>
          <a:endParaRPr lang="ru-RU"/>
        </a:p>
      </dgm:t>
    </dgm:pt>
    <dgm:pt modelId="{3464D645-A267-4B38-A63C-CC54CC210273}" type="pres">
      <dgm:prSet presAssocID="{1210535D-DE75-4402-96C1-DA4A56F69633}" presName="Name0" presStyleCnt="0">
        <dgm:presLayoutVars>
          <dgm:dir/>
          <dgm:resizeHandles val="exact"/>
        </dgm:presLayoutVars>
      </dgm:prSet>
      <dgm:spPr/>
    </dgm:pt>
    <dgm:pt modelId="{77DCD287-4E12-4ADC-ADDE-F51A7E6D3FD0}" type="pres">
      <dgm:prSet presAssocID="{BB9595AE-2408-4B31-9777-58449FC996DC}" presName="node" presStyleLbl="node1" presStyleIdx="0" presStyleCnt="2" custScaleX="91894" custScaleY="79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FC6B3-B3F5-4387-90B5-04BDB134B3BF}" type="pres">
      <dgm:prSet presAssocID="{34EE5208-77B3-4C8E-8028-B7D04C7BF46F}" presName="sibTrans" presStyleLbl="sibTrans2D1" presStyleIdx="0" presStyleCnt="1" custScaleY="69270"/>
      <dgm:spPr/>
      <dgm:t>
        <a:bodyPr/>
        <a:lstStyle/>
        <a:p>
          <a:endParaRPr lang="ru-RU"/>
        </a:p>
      </dgm:t>
    </dgm:pt>
    <dgm:pt modelId="{3368CF71-403E-4F99-ABDD-0AC7B66CAA1E}" type="pres">
      <dgm:prSet presAssocID="{34EE5208-77B3-4C8E-8028-B7D04C7BF46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64C653-D535-4433-8D6C-EE43DAEA5956}" type="pres">
      <dgm:prSet presAssocID="{BD8DFFE9-CF2A-4353-BD94-F4B73A4AAE95}" presName="node" presStyleLbl="node1" presStyleIdx="1" presStyleCnt="2" custScaleX="202958" custScaleY="78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A8053-CACD-4630-834E-EA294DE69253}" srcId="{1210535D-DE75-4402-96C1-DA4A56F69633}" destId="{BB9595AE-2408-4B31-9777-58449FC996DC}" srcOrd="0" destOrd="0" parTransId="{8F20603C-9F46-48D8-894A-9EDA7A9D38E1}" sibTransId="{34EE5208-77B3-4C8E-8028-B7D04C7BF46F}"/>
    <dgm:cxn modelId="{6638A748-2CB2-4267-9E4A-6567B1EBB082}" type="presOf" srcId="{BB9595AE-2408-4B31-9777-58449FC996DC}" destId="{77DCD287-4E12-4ADC-ADDE-F51A7E6D3FD0}" srcOrd="0" destOrd="0" presId="urn:microsoft.com/office/officeart/2005/8/layout/process1"/>
    <dgm:cxn modelId="{10174976-3190-4941-AFC2-DA3BBDAA0542}" type="presOf" srcId="{1210535D-DE75-4402-96C1-DA4A56F69633}" destId="{3464D645-A267-4B38-A63C-CC54CC210273}" srcOrd="0" destOrd="0" presId="urn:microsoft.com/office/officeart/2005/8/layout/process1"/>
    <dgm:cxn modelId="{0F3373CA-045D-4832-AC65-67D5D289CA6A}" type="presOf" srcId="{34EE5208-77B3-4C8E-8028-B7D04C7BF46F}" destId="{B14FC6B3-B3F5-4387-90B5-04BDB134B3BF}" srcOrd="0" destOrd="0" presId="urn:microsoft.com/office/officeart/2005/8/layout/process1"/>
    <dgm:cxn modelId="{F4B72F87-DF5F-4744-BA5C-DEBDFF0FA7EC}" type="presOf" srcId="{BD8DFFE9-CF2A-4353-BD94-F4B73A4AAE95}" destId="{CC64C653-D535-4433-8D6C-EE43DAEA5956}" srcOrd="0" destOrd="0" presId="urn:microsoft.com/office/officeart/2005/8/layout/process1"/>
    <dgm:cxn modelId="{F6264765-486B-450E-BB0A-ABE5DF09B3BD}" type="presOf" srcId="{34EE5208-77B3-4C8E-8028-B7D04C7BF46F}" destId="{3368CF71-403E-4F99-ABDD-0AC7B66CAA1E}" srcOrd="1" destOrd="0" presId="urn:microsoft.com/office/officeart/2005/8/layout/process1"/>
    <dgm:cxn modelId="{07749A30-2ADD-4E47-AC4F-AD4F36D053D6}" srcId="{1210535D-DE75-4402-96C1-DA4A56F69633}" destId="{BD8DFFE9-CF2A-4353-BD94-F4B73A4AAE95}" srcOrd="1" destOrd="0" parTransId="{A3F8A546-739B-41FD-8D65-414AFFBAE522}" sibTransId="{8393CC96-A228-4F3E-B292-BD830A2BF414}"/>
    <dgm:cxn modelId="{1B45FC53-2EC8-4DC6-8AA3-4411894EBADA}" type="presParOf" srcId="{3464D645-A267-4B38-A63C-CC54CC210273}" destId="{77DCD287-4E12-4ADC-ADDE-F51A7E6D3FD0}" srcOrd="0" destOrd="0" presId="urn:microsoft.com/office/officeart/2005/8/layout/process1"/>
    <dgm:cxn modelId="{58DAC3DA-717F-46F4-AB1A-C62DFE749866}" type="presParOf" srcId="{3464D645-A267-4B38-A63C-CC54CC210273}" destId="{B14FC6B3-B3F5-4387-90B5-04BDB134B3BF}" srcOrd="1" destOrd="0" presId="urn:microsoft.com/office/officeart/2005/8/layout/process1"/>
    <dgm:cxn modelId="{B15FF154-DCB4-4571-91DF-CB7106DA6F81}" type="presParOf" srcId="{B14FC6B3-B3F5-4387-90B5-04BDB134B3BF}" destId="{3368CF71-403E-4F99-ABDD-0AC7B66CAA1E}" srcOrd="0" destOrd="0" presId="urn:microsoft.com/office/officeart/2005/8/layout/process1"/>
    <dgm:cxn modelId="{9FE5DE39-CA50-4B6D-8709-D5518188626E}" type="presParOf" srcId="{3464D645-A267-4B38-A63C-CC54CC210273}" destId="{CC64C653-D535-4433-8D6C-EE43DAEA595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0535D-DE75-4402-96C1-DA4A56F6963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BB9595AE-2408-4B31-9777-58449FC996DC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В период с 28.01.2022 г. по 01.03.2022 г.</a:t>
          </a:r>
          <a:endParaRPr lang="ru-RU" sz="1400" dirty="0">
            <a:solidFill>
              <a:srgbClr val="002060"/>
            </a:solidFill>
          </a:endParaRPr>
        </a:p>
      </dgm:t>
    </dgm:pt>
    <dgm:pt modelId="{8F20603C-9F46-48D8-894A-9EDA7A9D38E1}" type="parTrans" cxnId="{E7CA8053-CACD-4630-834E-EA294DE69253}">
      <dgm:prSet/>
      <dgm:spPr/>
      <dgm:t>
        <a:bodyPr/>
        <a:lstStyle/>
        <a:p>
          <a:endParaRPr lang="ru-RU"/>
        </a:p>
      </dgm:t>
    </dgm:pt>
    <dgm:pt modelId="{34EE5208-77B3-4C8E-8028-B7D04C7BF46F}" type="sibTrans" cxnId="{E7CA8053-CACD-4630-834E-EA294DE69253}">
      <dgm:prSet/>
      <dgm:spPr/>
      <dgm:t>
        <a:bodyPr/>
        <a:lstStyle/>
        <a:p>
          <a:endParaRPr lang="ru-RU"/>
        </a:p>
      </dgm:t>
    </dgm:pt>
    <dgm:pt modelId="{BD8DFFE9-CF2A-4353-BD94-F4B73A4AAE9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Приказ Минздрава России от 21.01.2022 г. №20н «Об особенностях проведения аккредитации специалистов»</a:t>
          </a:r>
          <a:endParaRPr lang="ru-RU" dirty="0">
            <a:solidFill>
              <a:srgbClr val="002060"/>
            </a:solidFill>
          </a:endParaRPr>
        </a:p>
      </dgm:t>
    </dgm:pt>
    <dgm:pt modelId="{A3F8A546-739B-41FD-8D65-414AFFBAE522}" type="parTrans" cxnId="{07749A30-2ADD-4E47-AC4F-AD4F36D053D6}">
      <dgm:prSet/>
      <dgm:spPr/>
      <dgm:t>
        <a:bodyPr/>
        <a:lstStyle/>
        <a:p>
          <a:endParaRPr lang="ru-RU"/>
        </a:p>
      </dgm:t>
    </dgm:pt>
    <dgm:pt modelId="{8393CC96-A228-4F3E-B292-BD830A2BF414}" type="sibTrans" cxnId="{07749A30-2ADD-4E47-AC4F-AD4F36D053D6}">
      <dgm:prSet/>
      <dgm:spPr/>
      <dgm:t>
        <a:bodyPr/>
        <a:lstStyle/>
        <a:p>
          <a:endParaRPr lang="ru-RU"/>
        </a:p>
      </dgm:t>
    </dgm:pt>
    <dgm:pt modelId="{3464D645-A267-4B38-A63C-CC54CC210273}" type="pres">
      <dgm:prSet presAssocID="{1210535D-DE75-4402-96C1-DA4A56F69633}" presName="Name0" presStyleCnt="0">
        <dgm:presLayoutVars>
          <dgm:dir/>
          <dgm:resizeHandles val="exact"/>
        </dgm:presLayoutVars>
      </dgm:prSet>
      <dgm:spPr/>
    </dgm:pt>
    <dgm:pt modelId="{77DCD287-4E12-4ADC-ADDE-F51A7E6D3FD0}" type="pres">
      <dgm:prSet presAssocID="{BB9595AE-2408-4B31-9777-58449FC996DC}" presName="node" presStyleLbl="node1" presStyleIdx="0" presStyleCnt="2" custScaleX="87598" custScaleY="76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FC6B3-B3F5-4387-90B5-04BDB134B3BF}" type="pres">
      <dgm:prSet presAssocID="{34EE5208-77B3-4C8E-8028-B7D04C7BF46F}" presName="sibTrans" presStyleLbl="sibTrans2D1" presStyleIdx="0" presStyleCnt="1" custScaleY="69270"/>
      <dgm:spPr/>
      <dgm:t>
        <a:bodyPr/>
        <a:lstStyle/>
        <a:p>
          <a:endParaRPr lang="ru-RU"/>
        </a:p>
      </dgm:t>
    </dgm:pt>
    <dgm:pt modelId="{3368CF71-403E-4F99-ABDD-0AC7B66CAA1E}" type="pres">
      <dgm:prSet presAssocID="{34EE5208-77B3-4C8E-8028-B7D04C7BF46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64C653-D535-4433-8D6C-EE43DAEA5956}" type="pres">
      <dgm:prSet presAssocID="{BD8DFFE9-CF2A-4353-BD94-F4B73A4AAE95}" presName="node" presStyleLbl="node1" presStyleIdx="1" presStyleCnt="2" custScaleX="189583" custScaleY="74087" custLinFactNeighborX="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679D2-4A2D-4690-AAE6-3DCB75DC52A9}" type="presOf" srcId="{34EE5208-77B3-4C8E-8028-B7D04C7BF46F}" destId="{3368CF71-403E-4F99-ABDD-0AC7B66CAA1E}" srcOrd="1" destOrd="0" presId="urn:microsoft.com/office/officeart/2005/8/layout/process1"/>
    <dgm:cxn modelId="{E7CA8053-CACD-4630-834E-EA294DE69253}" srcId="{1210535D-DE75-4402-96C1-DA4A56F69633}" destId="{BB9595AE-2408-4B31-9777-58449FC996DC}" srcOrd="0" destOrd="0" parTransId="{8F20603C-9F46-48D8-894A-9EDA7A9D38E1}" sibTransId="{34EE5208-77B3-4C8E-8028-B7D04C7BF46F}"/>
    <dgm:cxn modelId="{E95F168A-2ABD-4FFB-8AE0-B644DC547E41}" type="presOf" srcId="{BB9595AE-2408-4B31-9777-58449FC996DC}" destId="{77DCD287-4E12-4ADC-ADDE-F51A7E6D3FD0}" srcOrd="0" destOrd="0" presId="urn:microsoft.com/office/officeart/2005/8/layout/process1"/>
    <dgm:cxn modelId="{CDBFDF92-CC4A-4FAF-9095-9B4B6C8C93FA}" type="presOf" srcId="{BD8DFFE9-CF2A-4353-BD94-F4B73A4AAE95}" destId="{CC64C653-D535-4433-8D6C-EE43DAEA5956}" srcOrd="0" destOrd="0" presId="urn:microsoft.com/office/officeart/2005/8/layout/process1"/>
    <dgm:cxn modelId="{5F4824F0-3623-45EB-A2CE-16CE5BFAD947}" type="presOf" srcId="{34EE5208-77B3-4C8E-8028-B7D04C7BF46F}" destId="{B14FC6B3-B3F5-4387-90B5-04BDB134B3BF}" srcOrd="0" destOrd="0" presId="urn:microsoft.com/office/officeart/2005/8/layout/process1"/>
    <dgm:cxn modelId="{39AE62DA-7457-47F6-B987-34E58695CA14}" type="presOf" srcId="{1210535D-DE75-4402-96C1-DA4A56F69633}" destId="{3464D645-A267-4B38-A63C-CC54CC210273}" srcOrd="0" destOrd="0" presId="urn:microsoft.com/office/officeart/2005/8/layout/process1"/>
    <dgm:cxn modelId="{07749A30-2ADD-4E47-AC4F-AD4F36D053D6}" srcId="{1210535D-DE75-4402-96C1-DA4A56F69633}" destId="{BD8DFFE9-CF2A-4353-BD94-F4B73A4AAE95}" srcOrd="1" destOrd="0" parTransId="{A3F8A546-739B-41FD-8D65-414AFFBAE522}" sibTransId="{8393CC96-A228-4F3E-B292-BD830A2BF414}"/>
    <dgm:cxn modelId="{6177457C-36D7-4DA9-BCFA-EC5CC4D83FB3}" type="presParOf" srcId="{3464D645-A267-4B38-A63C-CC54CC210273}" destId="{77DCD287-4E12-4ADC-ADDE-F51A7E6D3FD0}" srcOrd="0" destOrd="0" presId="urn:microsoft.com/office/officeart/2005/8/layout/process1"/>
    <dgm:cxn modelId="{6E20DCE3-F133-4382-8B8E-D43392CAD28E}" type="presParOf" srcId="{3464D645-A267-4B38-A63C-CC54CC210273}" destId="{B14FC6B3-B3F5-4387-90B5-04BDB134B3BF}" srcOrd="1" destOrd="0" presId="urn:microsoft.com/office/officeart/2005/8/layout/process1"/>
    <dgm:cxn modelId="{DF3A5E66-0180-47EC-BCA9-98494B8DC695}" type="presParOf" srcId="{B14FC6B3-B3F5-4387-90B5-04BDB134B3BF}" destId="{3368CF71-403E-4F99-ABDD-0AC7B66CAA1E}" srcOrd="0" destOrd="0" presId="urn:microsoft.com/office/officeart/2005/8/layout/process1"/>
    <dgm:cxn modelId="{50A20FBC-FB8A-4B96-B423-195100C90F53}" type="presParOf" srcId="{3464D645-A267-4B38-A63C-CC54CC210273}" destId="{CC64C653-D535-4433-8D6C-EE43DAEA595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0535D-DE75-4402-96C1-DA4A56F6963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BB9595AE-2408-4B31-9777-58449FC996DC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С 1 марта 2022 года</a:t>
          </a:r>
          <a:endParaRPr lang="ru-RU" sz="1600" dirty="0">
            <a:solidFill>
              <a:srgbClr val="002060"/>
            </a:solidFill>
          </a:endParaRPr>
        </a:p>
      </dgm:t>
    </dgm:pt>
    <dgm:pt modelId="{8F20603C-9F46-48D8-894A-9EDA7A9D38E1}" type="parTrans" cxnId="{E7CA8053-CACD-4630-834E-EA294DE69253}">
      <dgm:prSet/>
      <dgm:spPr/>
      <dgm:t>
        <a:bodyPr/>
        <a:lstStyle/>
        <a:p>
          <a:endParaRPr lang="ru-RU"/>
        </a:p>
      </dgm:t>
    </dgm:pt>
    <dgm:pt modelId="{34EE5208-77B3-4C8E-8028-B7D04C7BF46F}" type="sibTrans" cxnId="{E7CA8053-CACD-4630-834E-EA294DE69253}">
      <dgm:prSet/>
      <dgm:spPr/>
      <dgm:t>
        <a:bodyPr/>
        <a:lstStyle/>
        <a:p>
          <a:endParaRPr lang="ru-RU"/>
        </a:p>
      </dgm:t>
    </dgm:pt>
    <dgm:pt modelId="{BD8DFFE9-CF2A-4353-BD94-F4B73A4AAE9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Приказ Минздрава России от 22.11.2021 г. №1081н «Об утверждении Положения об аккредитации специалистов»</a:t>
          </a:r>
          <a:endParaRPr lang="ru-RU" dirty="0">
            <a:solidFill>
              <a:srgbClr val="002060"/>
            </a:solidFill>
          </a:endParaRPr>
        </a:p>
      </dgm:t>
    </dgm:pt>
    <dgm:pt modelId="{A3F8A546-739B-41FD-8D65-414AFFBAE522}" type="parTrans" cxnId="{07749A30-2ADD-4E47-AC4F-AD4F36D053D6}">
      <dgm:prSet/>
      <dgm:spPr/>
      <dgm:t>
        <a:bodyPr/>
        <a:lstStyle/>
        <a:p>
          <a:endParaRPr lang="ru-RU"/>
        </a:p>
      </dgm:t>
    </dgm:pt>
    <dgm:pt modelId="{8393CC96-A228-4F3E-B292-BD830A2BF414}" type="sibTrans" cxnId="{07749A30-2ADD-4E47-AC4F-AD4F36D053D6}">
      <dgm:prSet/>
      <dgm:spPr/>
      <dgm:t>
        <a:bodyPr/>
        <a:lstStyle/>
        <a:p>
          <a:endParaRPr lang="ru-RU"/>
        </a:p>
      </dgm:t>
    </dgm:pt>
    <dgm:pt modelId="{3464D645-A267-4B38-A63C-CC54CC210273}" type="pres">
      <dgm:prSet presAssocID="{1210535D-DE75-4402-96C1-DA4A56F69633}" presName="Name0" presStyleCnt="0">
        <dgm:presLayoutVars>
          <dgm:dir/>
          <dgm:resizeHandles val="exact"/>
        </dgm:presLayoutVars>
      </dgm:prSet>
      <dgm:spPr/>
    </dgm:pt>
    <dgm:pt modelId="{77DCD287-4E12-4ADC-ADDE-F51A7E6D3FD0}" type="pres">
      <dgm:prSet presAssocID="{BB9595AE-2408-4B31-9777-58449FC996DC}" presName="node" presStyleLbl="node1" presStyleIdx="0" presStyleCnt="2" custScaleX="90856" custScaleY="70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FC6B3-B3F5-4387-90B5-04BDB134B3BF}" type="pres">
      <dgm:prSet presAssocID="{34EE5208-77B3-4C8E-8028-B7D04C7BF46F}" presName="sibTrans" presStyleLbl="sibTrans2D1" presStyleIdx="0" presStyleCnt="1" custScaleY="69270"/>
      <dgm:spPr/>
      <dgm:t>
        <a:bodyPr/>
        <a:lstStyle/>
        <a:p>
          <a:endParaRPr lang="ru-RU"/>
        </a:p>
      </dgm:t>
    </dgm:pt>
    <dgm:pt modelId="{3368CF71-403E-4F99-ABDD-0AC7B66CAA1E}" type="pres">
      <dgm:prSet presAssocID="{34EE5208-77B3-4C8E-8028-B7D04C7BF46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64C653-D535-4433-8D6C-EE43DAEA5956}" type="pres">
      <dgm:prSet presAssocID="{BD8DFFE9-CF2A-4353-BD94-F4B73A4AAE95}" presName="node" presStyleLbl="node1" presStyleIdx="1" presStyleCnt="2" custScaleX="189583" custScaleY="70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749A30-2ADD-4E47-AC4F-AD4F36D053D6}" srcId="{1210535D-DE75-4402-96C1-DA4A56F69633}" destId="{BD8DFFE9-CF2A-4353-BD94-F4B73A4AAE95}" srcOrd="1" destOrd="0" parTransId="{A3F8A546-739B-41FD-8D65-414AFFBAE522}" sibTransId="{8393CC96-A228-4F3E-B292-BD830A2BF414}"/>
    <dgm:cxn modelId="{C8BB7594-FE8D-4628-AC69-4AB1BB138541}" type="presOf" srcId="{BD8DFFE9-CF2A-4353-BD94-F4B73A4AAE95}" destId="{CC64C653-D535-4433-8D6C-EE43DAEA5956}" srcOrd="0" destOrd="0" presId="urn:microsoft.com/office/officeart/2005/8/layout/process1"/>
    <dgm:cxn modelId="{1C4C8410-A29D-4151-9361-11B3DE56318F}" type="presOf" srcId="{34EE5208-77B3-4C8E-8028-B7D04C7BF46F}" destId="{B14FC6B3-B3F5-4387-90B5-04BDB134B3BF}" srcOrd="0" destOrd="0" presId="urn:microsoft.com/office/officeart/2005/8/layout/process1"/>
    <dgm:cxn modelId="{897721D2-59A8-4CD5-8A80-86EF4E18E2D3}" type="presOf" srcId="{34EE5208-77B3-4C8E-8028-B7D04C7BF46F}" destId="{3368CF71-403E-4F99-ABDD-0AC7B66CAA1E}" srcOrd="1" destOrd="0" presId="urn:microsoft.com/office/officeart/2005/8/layout/process1"/>
    <dgm:cxn modelId="{229A90BF-168E-4530-86E5-6AD71293A516}" type="presOf" srcId="{1210535D-DE75-4402-96C1-DA4A56F69633}" destId="{3464D645-A267-4B38-A63C-CC54CC210273}" srcOrd="0" destOrd="0" presId="urn:microsoft.com/office/officeart/2005/8/layout/process1"/>
    <dgm:cxn modelId="{E7CA8053-CACD-4630-834E-EA294DE69253}" srcId="{1210535D-DE75-4402-96C1-DA4A56F69633}" destId="{BB9595AE-2408-4B31-9777-58449FC996DC}" srcOrd="0" destOrd="0" parTransId="{8F20603C-9F46-48D8-894A-9EDA7A9D38E1}" sibTransId="{34EE5208-77B3-4C8E-8028-B7D04C7BF46F}"/>
    <dgm:cxn modelId="{1E552C63-0EB5-4BF3-952C-A3B1A45CC124}" type="presOf" srcId="{BB9595AE-2408-4B31-9777-58449FC996DC}" destId="{77DCD287-4E12-4ADC-ADDE-F51A7E6D3FD0}" srcOrd="0" destOrd="0" presId="urn:microsoft.com/office/officeart/2005/8/layout/process1"/>
    <dgm:cxn modelId="{2FF7259B-16C4-42C7-8058-4B687692F423}" type="presParOf" srcId="{3464D645-A267-4B38-A63C-CC54CC210273}" destId="{77DCD287-4E12-4ADC-ADDE-F51A7E6D3FD0}" srcOrd="0" destOrd="0" presId="urn:microsoft.com/office/officeart/2005/8/layout/process1"/>
    <dgm:cxn modelId="{C8EEDF07-B7B8-4275-9FBA-9491E8C6A825}" type="presParOf" srcId="{3464D645-A267-4B38-A63C-CC54CC210273}" destId="{B14FC6B3-B3F5-4387-90B5-04BDB134B3BF}" srcOrd="1" destOrd="0" presId="urn:microsoft.com/office/officeart/2005/8/layout/process1"/>
    <dgm:cxn modelId="{73571D0A-D659-488D-B58A-FF19747FF6B9}" type="presParOf" srcId="{B14FC6B3-B3F5-4387-90B5-04BDB134B3BF}" destId="{3368CF71-403E-4F99-ABDD-0AC7B66CAA1E}" srcOrd="0" destOrd="0" presId="urn:microsoft.com/office/officeart/2005/8/layout/process1"/>
    <dgm:cxn modelId="{2C0EB022-61C4-41E6-AA68-AA04C6302030}" type="presParOf" srcId="{3464D645-A267-4B38-A63C-CC54CC210273}" destId="{CC64C653-D535-4433-8D6C-EE43DAEA595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10535D-DE75-4402-96C1-DA4A56F6963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BB9595AE-2408-4B31-9777-58449FC996D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С 1 января </a:t>
          </a:r>
          <a:r>
            <a:rPr lang="en-US" sz="2400" b="1" dirty="0" smtClean="0">
              <a:solidFill>
                <a:srgbClr val="FF0000"/>
              </a:solidFill>
            </a:rPr>
            <a:t/>
          </a:r>
          <a:br>
            <a:rPr lang="en-US" sz="2400" b="1" dirty="0" smtClean="0">
              <a:solidFill>
                <a:srgbClr val="FF0000"/>
              </a:solidFill>
            </a:rPr>
          </a:br>
          <a:r>
            <a:rPr lang="ru-RU" sz="2400" b="1" dirty="0" smtClean="0">
              <a:solidFill>
                <a:srgbClr val="FF0000"/>
              </a:solidFill>
            </a:rPr>
            <a:t>2023 года</a:t>
          </a:r>
          <a:endParaRPr lang="ru-RU" sz="2400" b="1" dirty="0">
            <a:solidFill>
              <a:srgbClr val="FF0000"/>
            </a:solidFill>
          </a:endParaRPr>
        </a:p>
      </dgm:t>
    </dgm:pt>
    <dgm:pt modelId="{8F20603C-9F46-48D8-894A-9EDA7A9D38E1}" type="parTrans" cxnId="{E7CA8053-CACD-4630-834E-EA294DE69253}">
      <dgm:prSet/>
      <dgm:spPr/>
      <dgm:t>
        <a:bodyPr/>
        <a:lstStyle/>
        <a:p>
          <a:endParaRPr lang="ru-RU"/>
        </a:p>
      </dgm:t>
    </dgm:pt>
    <dgm:pt modelId="{34EE5208-77B3-4C8E-8028-B7D04C7BF46F}" type="sibTrans" cxnId="{E7CA8053-CACD-4630-834E-EA294DE69253}">
      <dgm:prSet/>
      <dgm:spPr/>
      <dgm:t>
        <a:bodyPr/>
        <a:lstStyle/>
        <a:p>
          <a:endParaRPr lang="ru-RU"/>
        </a:p>
      </dgm:t>
    </dgm:pt>
    <dgm:pt modelId="{BD8DFFE9-CF2A-4353-BD94-F4B73A4AAE95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Приказ Минздрава России </a:t>
          </a:r>
          <a:r>
            <a:rPr lang="en-US" sz="2400" dirty="0" smtClean="0">
              <a:solidFill>
                <a:srgbClr val="002060"/>
              </a:solidFill>
            </a:rPr>
            <a:t/>
          </a:r>
          <a:br>
            <a:rPr lang="en-US" sz="2400" dirty="0" smtClean="0">
              <a:solidFill>
                <a:srgbClr val="002060"/>
              </a:solidFill>
            </a:rPr>
          </a:br>
          <a:r>
            <a:rPr lang="ru-RU" sz="2400" b="1" dirty="0" smtClean="0">
              <a:solidFill>
                <a:srgbClr val="FF0000"/>
              </a:solidFill>
            </a:rPr>
            <a:t>от 28.10.2022 г. </a:t>
          </a:r>
          <a:r>
            <a:rPr lang="ru-RU" sz="2400" dirty="0" smtClean="0">
              <a:solidFill>
                <a:srgbClr val="002060"/>
              </a:solidFill>
            </a:rPr>
            <a:t>№709н </a:t>
          </a:r>
          <a:r>
            <a:rPr lang="en-US" sz="2400" dirty="0" smtClean="0">
              <a:solidFill>
                <a:srgbClr val="002060"/>
              </a:solidFill>
            </a:rPr>
            <a:t/>
          </a:r>
          <a:br>
            <a:rPr lang="en-US" sz="2400" dirty="0" smtClean="0">
              <a:solidFill>
                <a:srgbClr val="002060"/>
              </a:solidFill>
            </a:rPr>
          </a:br>
          <a:r>
            <a:rPr lang="ru-RU" sz="2400" b="1" dirty="0" smtClean="0">
              <a:solidFill>
                <a:srgbClr val="002060"/>
              </a:solidFill>
            </a:rPr>
            <a:t>«Об утверждении Положения </a:t>
          </a:r>
          <a:r>
            <a:rPr lang="en-US" sz="2400" b="1" dirty="0" smtClean="0">
              <a:solidFill>
                <a:srgbClr val="002060"/>
              </a:solidFill>
            </a:rPr>
            <a:t/>
          </a:r>
          <a:br>
            <a:rPr lang="en-US" sz="2400" b="1" dirty="0" smtClean="0">
              <a:solidFill>
                <a:srgbClr val="002060"/>
              </a:solidFill>
            </a:rPr>
          </a:br>
          <a:r>
            <a:rPr lang="ru-RU" sz="2400" b="1" dirty="0" smtClean="0">
              <a:solidFill>
                <a:srgbClr val="002060"/>
              </a:solidFill>
            </a:rPr>
            <a:t>об аккредитации специалистов»</a:t>
          </a:r>
          <a:endParaRPr lang="ru-RU" sz="2400" b="1" dirty="0">
            <a:solidFill>
              <a:srgbClr val="002060"/>
            </a:solidFill>
          </a:endParaRPr>
        </a:p>
      </dgm:t>
    </dgm:pt>
    <dgm:pt modelId="{A3F8A546-739B-41FD-8D65-414AFFBAE522}" type="parTrans" cxnId="{07749A30-2ADD-4E47-AC4F-AD4F36D053D6}">
      <dgm:prSet/>
      <dgm:spPr/>
      <dgm:t>
        <a:bodyPr/>
        <a:lstStyle/>
        <a:p>
          <a:endParaRPr lang="ru-RU"/>
        </a:p>
      </dgm:t>
    </dgm:pt>
    <dgm:pt modelId="{8393CC96-A228-4F3E-B292-BD830A2BF414}" type="sibTrans" cxnId="{07749A30-2ADD-4E47-AC4F-AD4F36D053D6}">
      <dgm:prSet/>
      <dgm:spPr/>
      <dgm:t>
        <a:bodyPr/>
        <a:lstStyle/>
        <a:p>
          <a:endParaRPr lang="ru-RU"/>
        </a:p>
      </dgm:t>
    </dgm:pt>
    <dgm:pt modelId="{3464D645-A267-4B38-A63C-CC54CC210273}" type="pres">
      <dgm:prSet presAssocID="{1210535D-DE75-4402-96C1-DA4A56F69633}" presName="Name0" presStyleCnt="0">
        <dgm:presLayoutVars>
          <dgm:dir/>
          <dgm:resizeHandles val="exact"/>
        </dgm:presLayoutVars>
      </dgm:prSet>
      <dgm:spPr/>
    </dgm:pt>
    <dgm:pt modelId="{77DCD287-4E12-4ADC-ADDE-F51A7E6D3FD0}" type="pres">
      <dgm:prSet presAssocID="{BB9595AE-2408-4B31-9777-58449FC996DC}" presName="node" presStyleLbl="node1" presStyleIdx="0" presStyleCnt="2" custScaleX="90856" custScaleY="84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FC6B3-B3F5-4387-90B5-04BDB134B3BF}" type="pres">
      <dgm:prSet presAssocID="{34EE5208-77B3-4C8E-8028-B7D04C7BF46F}" presName="sibTrans" presStyleLbl="sibTrans2D1" presStyleIdx="0" presStyleCnt="1" custScaleY="69270"/>
      <dgm:spPr/>
      <dgm:t>
        <a:bodyPr/>
        <a:lstStyle/>
        <a:p>
          <a:endParaRPr lang="ru-RU"/>
        </a:p>
      </dgm:t>
    </dgm:pt>
    <dgm:pt modelId="{3368CF71-403E-4F99-ABDD-0AC7B66CAA1E}" type="pres">
      <dgm:prSet presAssocID="{34EE5208-77B3-4C8E-8028-B7D04C7BF46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64C653-D535-4433-8D6C-EE43DAEA5956}" type="pres">
      <dgm:prSet presAssocID="{BD8DFFE9-CF2A-4353-BD94-F4B73A4AAE95}" presName="node" presStyleLbl="node1" presStyleIdx="1" presStyleCnt="2" custScaleX="230960" custScaleY="84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9F70A-A932-4B35-9BC4-7CF79F3EC6E8}" type="presOf" srcId="{BD8DFFE9-CF2A-4353-BD94-F4B73A4AAE95}" destId="{CC64C653-D535-4433-8D6C-EE43DAEA5956}" srcOrd="0" destOrd="0" presId="urn:microsoft.com/office/officeart/2005/8/layout/process1"/>
    <dgm:cxn modelId="{7CDA5CA0-4E87-4993-88E5-7933B63B8DCD}" type="presOf" srcId="{34EE5208-77B3-4C8E-8028-B7D04C7BF46F}" destId="{B14FC6B3-B3F5-4387-90B5-04BDB134B3BF}" srcOrd="0" destOrd="0" presId="urn:microsoft.com/office/officeart/2005/8/layout/process1"/>
    <dgm:cxn modelId="{8B9E1327-0B1F-49E9-A932-2D8F7E43D728}" type="presOf" srcId="{1210535D-DE75-4402-96C1-DA4A56F69633}" destId="{3464D645-A267-4B38-A63C-CC54CC210273}" srcOrd="0" destOrd="0" presId="urn:microsoft.com/office/officeart/2005/8/layout/process1"/>
    <dgm:cxn modelId="{A8FB8DF1-F335-46FB-9466-07D13C62B5D9}" type="presOf" srcId="{34EE5208-77B3-4C8E-8028-B7D04C7BF46F}" destId="{3368CF71-403E-4F99-ABDD-0AC7B66CAA1E}" srcOrd="1" destOrd="0" presId="urn:microsoft.com/office/officeart/2005/8/layout/process1"/>
    <dgm:cxn modelId="{E7CA8053-CACD-4630-834E-EA294DE69253}" srcId="{1210535D-DE75-4402-96C1-DA4A56F69633}" destId="{BB9595AE-2408-4B31-9777-58449FC996DC}" srcOrd="0" destOrd="0" parTransId="{8F20603C-9F46-48D8-894A-9EDA7A9D38E1}" sibTransId="{34EE5208-77B3-4C8E-8028-B7D04C7BF46F}"/>
    <dgm:cxn modelId="{2584B327-E186-4E8C-9BF5-9E1CA0433874}" type="presOf" srcId="{BB9595AE-2408-4B31-9777-58449FC996DC}" destId="{77DCD287-4E12-4ADC-ADDE-F51A7E6D3FD0}" srcOrd="0" destOrd="0" presId="urn:microsoft.com/office/officeart/2005/8/layout/process1"/>
    <dgm:cxn modelId="{07749A30-2ADD-4E47-AC4F-AD4F36D053D6}" srcId="{1210535D-DE75-4402-96C1-DA4A56F69633}" destId="{BD8DFFE9-CF2A-4353-BD94-F4B73A4AAE95}" srcOrd="1" destOrd="0" parTransId="{A3F8A546-739B-41FD-8D65-414AFFBAE522}" sibTransId="{8393CC96-A228-4F3E-B292-BD830A2BF414}"/>
    <dgm:cxn modelId="{DE6636A6-7357-4551-980E-C383A3572BBC}" type="presParOf" srcId="{3464D645-A267-4B38-A63C-CC54CC210273}" destId="{77DCD287-4E12-4ADC-ADDE-F51A7E6D3FD0}" srcOrd="0" destOrd="0" presId="urn:microsoft.com/office/officeart/2005/8/layout/process1"/>
    <dgm:cxn modelId="{B37D353C-FE74-4ADD-A125-A739FB4294F2}" type="presParOf" srcId="{3464D645-A267-4B38-A63C-CC54CC210273}" destId="{B14FC6B3-B3F5-4387-90B5-04BDB134B3BF}" srcOrd="1" destOrd="0" presId="urn:microsoft.com/office/officeart/2005/8/layout/process1"/>
    <dgm:cxn modelId="{A7E79370-9D60-4C30-82D5-3D1A127493DD}" type="presParOf" srcId="{B14FC6B3-B3F5-4387-90B5-04BDB134B3BF}" destId="{3368CF71-403E-4F99-ABDD-0AC7B66CAA1E}" srcOrd="0" destOrd="0" presId="urn:microsoft.com/office/officeart/2005/8/layout/process1"/>
    <dgm:cxn modelId="{EAB0EC86-2050-408F-9985-69CAFCCE72E1}" type="presParOf" srcId="{3464D645-A267-4B38-A63C-CC54CC210273}" destId="{CC64C653-D535-4433-8D6C-EE43DAEA595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CD287-4E12-4ADC-ADDE-F51A7E6D3FD0}">
      <dsp:nvSpPr>
        <dsp:cNvPr id="0" name=""/>
        <dsp:cNvSpPr/>
      </dsp:nvSpPr>
      <dsp:spPr>
        <a:xfrm>
          <a:off x="8141" y="0"/>
          <a:ext cx="2253994" cy="792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В период с 26.07.2021 г. по 28.01.2022 г.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1340" y="23199"/>
        <a:ext cx="2207596" cy="745689"/>
      </dsp:txXfrm>
    </dsp:sp>
    <dsp:sp modelId="{B14FC6B3-B3F5-4387-90B5-04BDB134B3BF}">
      <dsp:nvSpPr>
        <dsp:cNvPr id="0" name=""/>
        <dsp:cNvSpPr/>
      </dsp:nvSpPr>
      <dsp:spPr>
        <a:xfrm>
          <a:off x="2507418" y="185359"/>
          <a:ext cx="519997" cy="421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507418" y="269633"/>
        <a:ext cx="393587" cy="252820"/>
      </dsp:txXfrm>
    </dsp:sp>
    <dsp:sp modelId="{CC64C653-D535-4433-8D6C-EE43DAEA5956}">
      <dsp:nvSpPr>
        <dsp:cNvPr id="0" name=""/>
        <dsp:cNvSpPr/>
      </dsp:nvSpPr>
      <dsp:spPr>
        <a:xfrm>
          <a:off x="3243264" y="4355"/>
          <a:ext cx="4978194" cy="783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Приказ Минздрава России от 02.02.2021 г. №40н «Об особенностях проведения аккредитации специалистов в 2021 году»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3266208" y="27299"/>
        <a:ext cx="4932306" cy="737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CD287-4E12-4ADC-ADDE-F51A7E6D3FD0}">
      <dsp:nvSpPr>
        <dsp:cNvPr id="0" name=""/>
        <dsp:cNvSpPr/>
      </dsp:nvSpPr>
      <dsp:spPr>
        <a:xfrm>
          <a:off x="8399" y="0"/>
          <a:ext cx="2268184" cy="864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В период с 28.01.2022 г. по 01.03.2022 г.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3708" y="25309"/>
        <a:ext cx="2217566" cy="813478"/>
      </dsp:txXfrm>
    </dsp:sp>
    <dsp:sp modelId="{B14FC6B3-B3F5-4387-90B5-04BDB134B3BF}">
      <dsp:nvSpPr>
        <dsp:cNvPr id="0" name=""/>
        <dsp:cNvSpPr/>
      </dsp:nvSpPr>
      <dsp:spPr>
        <a:xfrm>
          <a:off x="2537614" y="209639"/>
          <a:ext cx="553385" cy="444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537614" y="298602"/>
        <a:ext cx="419940" cy="266890"/>
      </dsp:txXfrm>
    </dsp:sp>
    <dsp:sp modelId="{CC64C653-D535-4433-8D6C-EE43DAEA5956}">
      <dsp:nvSpPr>
        <dsp:cNvPr id="0" name=""/>
        <dsp:cNvSpPr/>
      </dsp:nvSpPr>
      <dsp:spPr>
        <a:xfrm>
          <a:off x="3320707" y="15359"/>
          <a:ext cx="4908892" cy="833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Приказ Минздрава России от 21.01.2022 г. №20н «Об особенностях проведения аккредитации специалистов»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3345116" y="39768"/>
        <a:ext cx="4860074" cy="784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CD287-4E12-4ADC-ADDE-F51A7E6D3FD0}">
      <dsp:nvSpPr>
        <dsp:cNvPr id="0" name=""/>
        <dsp:cNvSpPr/>
      </dsp:nvSpPr>
      <dsp:spPr>
        <a:xfrm>
          <a:off x="4810" y="0"/>
          <a:ext cx="233065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С 1 марта 2022 года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5900" y="21090"/>
        <a:ext cx="2288479" cy="677900"/>
      </dsp:txXfrm>
    </dsp:sp>
    <dsp:sp modelId="{B14FC6B3-B3F5-4387-90B5-04BDB134B3BF}">
      <dsp:nvSpPr>
        <dsp:cNvPr id="0" name=""/>
        <dsp:cNvSpPr/>
      </dsp:nvSpPr>
      <dsp:spPr>
        <a:xfrm>
          <a:off x="2591993" y="139700"/>
          <a:ext cx="543827" cy="440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591993" y="227836"/>
        <a:ext cx="411624" cy="264406"/>
      </dsp:txXfrm>
    </dsp:sp>
    <dsp:sp modelId="{CC64C653-D535-4433-8D6C-EE43DAEA5956}">
      <dsp:nvSpPr>
        <dsp:cNvPr id="0" name=""/>
        <dsp:cNvSpPr/>
      </dsp:nvSpPr>
      <dsp:spPr>
        <a:xfrm>
          <a:off x="3361560" y="0"/>
          <a:ext cx="4863228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Приказ Минздрава России от 22.11.2021 г. №1081н «Об утверждении Положения об аккредитации специалистов»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382650" y="21090"/>
        <a:ext cx="4821048" cy="677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CD287-4E12-4ADC-ADDE-F51A7E6D3FD0}">
      <dsp:nvSpPr>
        <dsp:cNvPr id="0" name=""/>
        <dsp:cNvSpPr/>
      </dsp:nvSpPr>
      <dsp:spPr>
        <a:xfrm>
          <a:off x="4262" y="205698"/>
          <a:ext cx="2064403" cy="2180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С 1 января </a:t>
          </a:r>
          <a:r>
            <a:rPr lang="en-US" sz="2400" b="1" kern="1200" dirty="0" smtClean="0">
              <a:solidFill>
                <a:srgbClr val="FF0000"/>
              </a:solidFill>
            </a:rPr>
            <a:t/>
          </a:r>
          <a:br>
            <a:rPr lang="en-US" sz="2400" b="1" kern="1200" dirty="0" smtClean="0">
              <a:solidFill>
                <a:srgbClr val="FF0000"/>
              </a:solidFill>
            </a:rPr>
          </a:br>
          <a:r>
            <a:rPr lang="ru-RU" sz="2400" b="1" kern="1200" dirty="0" smtClean="0">
              <a:solidFill>
                <a:srgbClr val="FF0000"/>
              </a:solidFill>
            </a:rPr>
            <a:t>2023 года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64726" y="266162"/>
        <a:ext cx="1943475" cy="2059963"/>
      </dsp:txXfrm>
    </dsp:sp>
    <dsp:sp modelId="{B14FC6B3-B3F5-4387-90B5-04BDB134B3BF}">
      <dsp:nvSpPr>
        <dsp:cNvPr id="0" name=""/>
        <dsp:cNvSpPr/>
      </dsp:nvSpPr>
      <dsp:spPr>
        <a:xfrm>
          <a:off x="2295882" y="1100976"/>
          <a:ext cx="481700" cy="390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295882" y="1179043"/>
        <a:ext cx="364600" cy="234201"/>
      </dsp:txXfrm>
    </dsp:sp>
    <dsp:sp modelId="{CC64C653-D535-4433-8D6C-EE43DAEA5956}">
      <dsp:nvSpPr>
        <dsp:cNvPr id="0" name=""/>
        <dsp:cNvSpPr/>
      </dsp:nvSpPr>
      <dsp:spPr>
        <a:xfrm>
          <a:off x="2977533" y="205698"/>
          <a:ext cx="5247804" cy="2180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Приказ Минздрава России </a:t>
          </a:r>
          <a:r>
            <a:rPr lang="en-US" sz="2400" kern="1200" dirty="0" smtClean="0">
              <a:solidFill>
                <a:srgbClr val="002060"/>
              </a:solidFill>
            </a:rPr>
            <a:t/>
          </a:r>
          <a:br>
            <a:rPr lang="en-US" sz="2400" kern="1200" dirty="0" smtClean="0">
              <a:solidFill>
                <a:srgbClr val="002060"/>
              </a:solidFill>
            </a:rPr>
          </a:br>
          <a:r>
            <a:rPr lang="ru-RU" sz="2400" b="1" kern="1200" dirty="0" smtClean="0">
              <a:solidFill>
                <a:srgbClr val="FF0000"/>
              </a:solidFill>
            </a:rPr>
            <a:t>от 28.10.2022 г. </a:t>
          </a:r>
          <a:r>
            <a:rPr lang="ru-RU" sz="2400" kern="1200" dirty="0" smtClean="0">
              <a:solidFill>
                <a:srgbClr val="002060"/>
              </a:solidFill>
            </a:rPr>
            <a:t>№709н </a:t>
          </a:r>
          <a:r>
            <a:rPr lang="en-US" sz="2400" kern="1200" dirty="0" smtClean="0">
              <a:solidFill>
                <a:srgbClr val="002060"/>
              </a:solidFill>
            </a:rPr>
            <a:t/>
          </a:r>
          <a:br>
            <a:rPr lang="en-US" sz="2400" kern="1200" dirty="0" smtClean="0">
              <a:solidFill>
                <a:srgbClr val="002060"/>
              </a:solidFill>
            </a:rPr>
          </a:br>
          <a:r>
            <a:rPr lang="ru-RU" sz="2400" b="1" kern="1200" dirty="0" smtClean="0">
              <a:solidFill>
                <a:srgbClr val="002060"/>
              </a:solidFill>
            </a:rPr>
            <a:t>«Об утверждении Положения </a:t>
          </a:r>
          <a:r>
            <a:rPr lang="en-US" sz="2400" b="1" kern="1200" dirty="0" smtClean="0">
              <a:solidFill>
                <a:srgbClr val="002060"/>
              </a:solidFill>
            </a:rPr>
            <a:t/>
          </a:r>
          <a:br>
            <a:rPr lang="en-US" sz="2400" b="1" kern="1200" dirty="0" smtClean="0">
              <a:solidFill>
                <a:srgbClr val="002060"/>
              </a:solidFill>
            </a:rPr>
          </a:br>
          <a:r>
            <a:rPr lang="ru-RU" sz="2400" b="1" kern="1200" dirty="0" smtClean="0">
              <a:solidFill>
                <a:srgbClr val="002060"/>
              </a:solidFill>
            </a:rPr>
            <a:t>об аккредитации специалистов»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041409" y="269574"/>
        <a:ext cx="5120052" cy="2053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BA43C-EBF3-4683-95F4-A33CDEAD760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80761-8D08-4FD9-AD4D-3C7D3CA63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8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80761-8D08-4FD9-AD4D-3C7D3CA634D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0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ca-rosminzdrav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gisz.rosminzdrav.ru/" TargetMode="External"/><Relationship Id="rId2" Type="http://schemas.openxmlformats.org/officeDocument/2006/relationships/hyperlink" Target="https://fca-rosminzdra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.rosminzdrav.ru/" TargetMode="External"/><Relationship Id="rId4" Type="http://schemas.openxmlformats.org/officeDocument/2006/relationships/hyperlink" Target="https://obrnadzor.gov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4661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502" y="-34284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Республики Тыва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ГБПОУ РТ «Республиканский медицинский колледж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5760640" cy="259228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избежать ошибок при подаче документов для периодической аккредитации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Зам по УЧ\Pictures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92088" cy="7944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667394"/>
              </p:ext>
            </p:extLst>
          </p:nvPr>
        </p:nvGraphicFramePr>
        <p:xfrm>
          <a:off x="323528" y="900999"/>
          <a:ext cx="8424935" cy="5655699"/>
        </p:xfrm>
        <a:graphic>
          <a:graphicData uri="http://schemas.openxmlformats.org/drawingml/2006/table">
            <a:tbl>
              <a:tblPr/>
              <a:tblGrid>
                <a:gridCol w="362363"/>
                <a:gridCol w="6803756"/>
                <a:gridCol w="629408"/>
                <a:gridCol w="629408"/>
              </a:tblGrid>
              <a:tr h="55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№ п/п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Наличие документа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Да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Нет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Портфолио за последние пять лет со дня получения последнего сертификата специалиста или свидетельства об аккредитации специалиста, которое содержит: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  <a:tabLst>
                          <a:tab pos="204470" algn="l"/>
                        </a:tabLs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сведения об освоении программ повышения квалификации;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  <a:tabLst>
                          <a:tab pos="204470" algn="l"/>
                        </a:tabLs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отчет о профессиональной деятельности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Примечание.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Если не прошло пять лет, к аккредитации не допускают.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Копия сертификата специалиста и/или свидетельства об аккредитации специалиста.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Примечание.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Иностранные граждане обязаны приложить свой самый первый сертификат, выданный Росздравнадзором.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Копии документов о среднем профессиональном образовании (с приложениями) или выписка из протокола заседания государственной экзаменационной комиссии.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Копии документов о квалификации (с приложениями):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  <a:tabLst>
                          <a:tab pos="457200" algn="l"/>
                        </a:tabLs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копия диплома о профессиональной переподготовке по специальности;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248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или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  <a:tabLst>
                          <a:tab pos="457200" algn="l"/>
                        </a:tabLs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копия удостоверения о повышении квалификации (специализации).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Чек-лист: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документы </a:t>
            </a:r>
            <a:r>
              <a:rPr lang="ru-RU" sz="2800" b="1" dirty="0">
                <a:solidFill>
                  <a:srgbClr val="FF0000"/>
                </a:solidFill>
              </a:rPr>
              <a:t>для периодической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34971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294157"/>
              </p:ext>
            </p:extLst>
          </p:nvPr>
        </p:nvGraphicFramePr>
        <p:xfrm>
          <a:off x="611560" y="1196752"/>
          <a:ext cx="8064894" cy="5174488"/>
        </p:xfrm>
        <a:graphic>
          <a:graphicData uri="http://schemas.openxmlformats.org/drawingml/2006/table">
            <a:tbl>
              <a:tblPr/>
              <a:tblGrid>
                <a:gridCol w="346877"/>
                <a:gridCol w="6512997"/>
                <a:gridCol w="602510"/>
                <a:gridCol w="602510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№ п/п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Наличие документа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Да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Нет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Копии документов о квалификации, подтверждающих сведения об освоении программ повышения квалификации за отчетный период.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Примечание.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Информация о программе или программах повышения квалификации должна быть суммарно не менее 144 часов.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Копия трудовой книжки, или сведения о трудовой деятельности, или копии иных документов, подтверждающих наличие стажа </a:t>
                      </a:r>
                      <a:r>
                        <a:rPr lang="ru-RU" sz="1600" kern="1200" dirty="0" err="1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меддеятельности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, предусмотренных законодательством РФ о военной и иной приравненной к ней службе.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Примечание.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Проверьте, как называется занимаемая должность. Она должна соответствовать специальности, по которой проходите аккредитацию.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Страховой номер индивидуального лицевого счета застрахованного лица.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Примечание.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Можно приложить еще и копию, чтобы в случае ошибок в номере вас смогли идентифицировать.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Чек-лист: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документы </a:t>
            </a:r>
            <a:r>
              <a:rPr lang="ru-RU" sz="2800" b="1" dirty="0">
                <a:solidFill>
                  <a:srgbClr val="FF0000"/>
                </a:solidFill>
              </a:rPr>
              <a:t>для периодической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9430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Ошибки в портфолио для периодической </a:t>
            </a:r>
            <a:r>
              <a:rPr lang="ru-RU" sz="2800" b="1" dirty="0" smtClean="0">
                <a:solidFill>
                  <a:srgbClr val="FF0000"/>
                </a:solidFill>
              </a:rPr>
              <a:t>аккредитации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688632"/>
          </a:xfrm>
        </p:spPr>
        <p:txBody>
          <a:bodyPr>
            <a:noAutofit/>
          </a:bodyPr>
          <a:lstStyle/>
          <a:p>
            <a:pPr marL="177800" indent="-177800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заполнено </a:t>
            </a:r>
            <a:r>
              <a:rPr lang="ru-RU" sz="1800" dirty="0">
                <a:solidFill>
                  <a:srgbClr val="002060"/>
                </a:solidFill>
              </a:rPr>
              <a:t>не по форме, которая есть в приказе Минздрава;</a:t>
            </a:r>
          </a:p>
          <a:p>
            <a:pPr marL="177800" indent="-177800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заполнены </a:t>
            </a:r>
            <a:r>
              <a:rPr lang="ru-RU" sz="1800" dirty="0">
                <a:solidFill>
                  <a:srgbClr val="002060"/>
                </a:solidFill>
              </a:rPr>
              <a:t>не все пункты;</a:t>
            </a:r>
          </a:p>
          <a:p>
            <a:pPr marL="177800" indent="-177800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нет </a:t>
            </a:r>
            <a:r>
              <a:rPr lang="ru-RU" sz="1800" dirty="0">
                <a:solidFill>
                  <a:srgbClr val="002060"/>
                </a:solidFill>
              </a:rPr>
              <a:t>подписи заявителя;</a:t>
            </a:r>
          </a:p>
          <a:p>
            <a:pPr marL="177800" indent="-177800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специальность </a:t>
            </a:r>
            <a:r>
              <a:rPr lang="ru-RU" sz="1800" dirty="0">
                <a:solidFill>
                  <a:srgbClr val="002060"/>
                </a:solidFill>
              </a:rPr>
              <a:t>не соответствует специальности в сертификате;</a:t>
            </a:r>
          </a:p>
          <a:p>
            <a:pPr marL="177800" indent="-177800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специальность </a:t>
            </a:r>
            <a:r>
              <a:rPr lang="ru-RU" sz="1800" dirty="0">
                <a:solidFill>
                  <a:srgbClr val="002060"/>
                </a:solidFill>
              </a:rPr>
              <a:t>не соответствует </a:t>
            </a:r>
            <a:r>
              <a:rPr lang="ru-RU" sz="1800" b="1" dirty="0">
                <a:solidFill>
                  <a:srgbClr val="002060"/>
                </a:solidFill>
              </a:rPr>
              <a:t>номенклатуре № 176н</a:t>
            </a:r>
            <a:r>
              <a:rPr lang="ru-RU" sz="1800" dirty="0">
                <a:solidFill>
                  <a:srgbClr val="002060"/>
                </a:solidFill>
              </a:rPr>
              <a:t>;</a:t>
            </a:r>
          </a:p>
          <a:p>
            <a:pPr marL="177800" indent="-177800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суммарный </a:t>
            </a:r>
            <a:r>
              <a:rPr lang="ru-RU" sz="1800" dirty="0">
                <a:solidFill>
                  <a:srgbClr val="002060"/>
                </a:solidFill>
              </a:rPr>
              <a:t>срок часов повышения квалификаций меньше, чем нужно в текущем году.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Как </a:t>
            </a:r>
            <a:r>
              <a:rPr lang="ru-RU" sz="2000" b="1" dirty="0">
                <a:solidFill>
                  <a:srgbClr val="FF0000"/>
                </a:solidFill>
              </a:rPr>
              <a:t>избежать.</a:t>
            </a: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sz="1900" dirty="0">
                <a:solidFill>
                  <a:srgbClr val="002060"/>
                </a:solidFill>
              </a:rPr>
              <a:t>Проверяйте название специальности по номенклатуре. </a:t>
            </a:r>
            <a:endParaRPr lang="ru-RU" sz="1900" dirty="0" smtClean="0">
              <a:solidFill>
                <a:srgbClr val="002060"/>
              </a:solidFill>
            </a:endParaRPr>
          </a:p>
          <a:p>
            <a:pPr marL="177800" indent="-177800"/>
            <a:r>
              <a:rPr lang="ru-RU" sz="1900" dirty="0" smtClean="0">
                <a:solidFill>
                  <a:srgbClr val="002060"/>
                </a:solidFill>
              </a:rPr>
              <a:t>Если </a:t>
            </a:r>
            <a:r>
              <a:rPr lang="ru-RU" sz="1900" dirty="0">
                <a:solidFill>
                  <a:srgbClr val="002060"/>
                </a:solidFill>
              </a:rPr>
              <a:t>вы уже заполнили заявление с учетом требований, сравните эту строку портфолио с той, что есть в нем. </a:t>
            </a:r>
            <a:endParaRPr lang="ru-RU" sz="1900" dirty="0" smtClean="0">
              <a:solidFill>
                <a:srgbClr val="002060"/>
              </a:solidFill>
            </a:endParaRPr>
          </a:p>
          <a:p>
            <a:pPr marL="177800" indent="-177800"/>
            <a:r>
              <a:rPr lang="ru-RU" sz="1900" dirty="0" smtClean="0">
                <a:solidFill>
                  <a:srgbClr val="002060"/>
                </a:solidFill>
              </a:rPr>
              <a:t>Затем </a:t>
            </a:r>
            <a:r>
              <a:rPr lang="ru-RU" sz="1900" dirty="0">
                <a:solidFill>
                  <a:srgbClr val="002060"/>
                </a:solidFill>
              </a:rPr>
              <a:t>в 1 таблицу с часами </a:t>
            </a:r>
            <a:r>
              <a:rPr lang="ru-RU" sz="1900" dirty="0" smtClean="0">
                <a:solidFill>
                  <a:srgbClr val="002060"/>
                </a:solidFill>
              </a:rPr>
              <a:t>ПК внесите </a:t>
            </a:r>
            <a:r>
              <a:rPr lang="ru-RU" sz="1900" dirty="0">
                <a:solidFill>
                  <a:srgbClr val="002060"/>
                </a:solidFill>
              </a:rPr>
              <a:t>все программы, которые вы прошли за последние </a:t>
            </a:r>
            <a:r>
              <a:rPr lang="en-US" sz="1900" dirty="0" smtClean="0">
                <a:solidFill>
                  <a:srgbClr val="002060"/>
                </a:solidFill>
              </a:rPr>
              <a:t>5 </a:t>
            </a:r>
            <a:r>
              <a:rPr lang="ru-RU" sz="1900" dirty="0" smtClean="0">
                <a:solidFill>
                  <a:srgbClr val="002060"/>
                </a:solidFill>
              </a:rPr>
              <a:t>лет </a:t>
            </a:r>
            <a:r>
              <a:rPr lang="ru-RU" sz="1900" dirty="0">
                <a:solidFill>
                  <a:srgbClr val="002060"/>
                </a:solidFill>
              </a:rPr>
              <a:t>с момента получения последнего сертификата, </a:t>
            </a:r>
            <a:endParaRPr lang="ru-RU" sz="1900" dirty="0" smtClean="0">
              <a:solidFill>
                <a:srgbClr val="002060"/>
              </a:solidFill>
            </a:endParaRPr>
          </a:p>
          <a:p>
            <a:pPr marL="177800" indent="-177800"/>
            <a:r>
              <a:rPr lang="ru-RU" sz="1900" dirty="0" smtClean="0">
                <a:solidFill>
                  <a:srgbClr val="002060"/>
                </a:solidFill>
              </a:rPr>
              <a:t>во </a:t>
            </a:r>
            <a:r>
              <a:rPr lang="ru-RU" sz="1900" dirty="0">
                <a:solidFill>
                  <a:srgbClr val="002060"/>
                </a:solidFill>
              </a:rPr>
              <a:t>2 таблицу — дополнительные программы с указанием зачетных единиц. Если часть из них не подтверждена на портале НМО, исключите их из списка.</a:t>
            </a:r>
          </a:p>
          <a:p>
            <a:pPr marL="177800" indent="-177800"/>
            <a:r>
              <a:rPr lang="ru-RU" sz="1900" dirty="0">
                <a:solidFill>
                  <a:srgbClr val="002060"/>
                </a:solidFill>
              </a:rPr>
              <a:t>Сразу соберите документы, которые подтверждают повышение квалификации или прохождение дополнительных программ с баллами. </a:t>
            </a:r>
            <a:endParaRPr lang="ru-RU" sz="1900" dirty="0" smtClean="0">
              <a:solidFill>
                <a:srgbClr val="002060"/>
              </a:solidFill>
            </a:endParaRPr>
          </a:p>
          <a:p>
            <a:pPr marL="177800" indent="-177800"/>
            <a:r>
              <a:rPr lang="ru-RU" sz="1900" dirty="0" smtClean="0">
                <a:solidFill>
                  <a:srgbClr val="002060"/>
                </a:solidFill>
              </a:rPr>
              <a:t>ФАЦ всегда </a:t>
            </a:r>
            <a:r>
              <a:rPr lang="ru-RU" sz="1900" dirty="0">
                <a:solidFill>
                  <a:srgbClr val="002060"/>
                </a:solidFill>
              </a:rPr>
              <a:t>проверяет достоверность данных — обмануть не получится. </a:t>
            </a:r>
            <a:r>
              <a:rPr lang="en-US" sz="1900" dirty="0" smtClean="0">
                <a:solidFill>
                  <a:srgbClr val="002060"/>
                </a:solidFill>
              </a:rPr>
              <a:t/>
            </a:r>
            <a:br>
              <a:rPr lang="en-US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Не </a:t>
            </a:r>
            <a:r>
              <a:rPr lang="ru-RU" sz="1900" dirty="0">
                <a:solidFill>
                  <a:srgbClr val="002060"/>
                </a:solidFill>
              </a:rPr>
              <a:t>забудьте поставить подпись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  <a:endParaRPr lang="ru-RU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у вас не хватает баллов НМО, выберите подходящие краткосрочные </a:t>
            </a:r>
            <a:r>
              <a:rPr lang="ru-RU" dirty="0" smtClean="0">
                <a:solidFill>
                  <a:srgbClr val="002060"/>
                </a:solidFill>
              </a:rPr>
              <a:t>программы.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После </a:t>
            </a:r>
            <a:r>
              <a:rPr lang="ru-RU" dirty="0">
                <a:solidFill>
                  <a:srgbClr val="002060"/>
                </a:solidFill>
              </a:rPr>
              <a:t>набора баллов вы сможете подать документы на </a:t>
            </a:r>
            <a:r>
              <a:rPr lang="ru-RU" dirty="0" smtClean="0">
                <a:solidFill>
                  <a:srgbClr val="002060"/>
                </a:solidFill>
              </a:rPr>
              <a:t>ПА.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Ошибки в отчете о профессиональной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нем чаще всего такие же ошибки, как и в заявлении и портфолио — устаревшая форма, специальность не соответствует номенклатуре или документам об образовании. Но есть четыре специфические ошибки, из-за которых не допускают к аккредитации медицинских и фармацевтических работников:</a:t>
            </a:r>
          </a:p>
          <a:p>
            <a:pPr marL="177800" indent="-177800"/>
            <a:r>
              <a:rPr lang="ru-RU" sz="1400" dirty="0" smtClean="0">
                <a:solidFill>
                  <a:srgbClr val="002060"/>
                </a:solidFill>
              </a:rPr>
              <a:t>указанный </a:t>
            </a:r>
            <a:r>
              <a:rPr lang="ru-RU" sz="1400" dirty="0">
                <a:solidFill>
                  <a:srgbClr val="002060"/>
                </a:solidFill>
              </a:rPr>
              <a:t>отчетный период не соответствует пяти годам от даты выдачи последнего сертификата специалиста;</a:t>
            </a:r>
          </a:p>
          <a:p>
            <a:pPr marL="177800" indent="-177800"/>
            <a:r>
              <a:rPr lang="ru-RU" sz="1400" dirty="0" smtClean="0">
                <a:solidFill>
                  <a:srgbClr val="002060"/>
                </a:solidFill>
              </a:rPr>
              <a:t>неправильно </a:t>
            </a:r>
            <a:r>
              <a:rPr lang="ru-RU" sz="1400" dirty="0">
                <a:solidFill>
                  <a:srgbClr val="002060"/>
                </a:solidFill>
              </a:rPr>
              <a:t>оформлено или отсутствует согласование отчета с руководителем </a:t>
            </a:r>
            <a:r>
              <a:rPr lang="ru-RU" sz="1400" dirty="0" err="1">
                <a:solidFill>
                  <a:srgbClr val="002060"/>
                </a:solidFill>
              </a:rPr>
              <a:t>медорганизации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</a:p>
          <a:p>
            <a:pPr marL="177800" indent="-177800"/>
            <a:r>
              <a:rPr lang="ru-RU" sz="1400" dirty="0" smtClean="0">
                <a:solidFill>
                  <a:srgbClr val="002060"/>
                </a:solidFill>
              </a:rPr>
              <a:t>отсутствует </a:t>
            </a:r>
            <a:r>
              <a:rPr lang="ru-RU" sz="1400" dirty="0">
                <a:solidFill>
                  <a:srgbClr val="002060"/>
                </a:solidFill>
              </a:rPr>
              <a:t>мотивированный отказ в согласовании отчета;</a:t>
            </a:r>
          </a:p>
          <a:p>
            <a:pPr marL="177800" indent="-177800"/>
            <a:r>
              <a:rPr lang="ru-RU" sz="1400" dirty="0" smtClean="0">
                <a:solidFill>
                  <a:srgbClr val="002060"/>
                </a:solidFill>
              </a:rPr>
              <a:t>нет </a:t>
            </a:r>
            <a:r>
              <a:rPr lang="ru-RU" sz="1400" dirty="0">
                <a:solidFill>
                  <a:srgbClr val="002060"/>
                </a:solidFill>
              </a:rPr>
              <a:t>печати организации (при подаче документов в ФАЦ через систему ФРМР она не нужна).</a:t>
            </a:r>
          </a:p>
          <a:p>
            <a:pPr marL="0" indent="0">
              <a:buNone/>
            </a:pPr>
            <a:endParaRPr lang="ru-RU" sz="105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Как </a:t>
            </a:r>
            <a:r>
              <a:rPr lang="ru-RU" sz="1600" b="1" dirty="0">
                <a:solidFill>
                  <a:srgbClr val="FF0000"/>
                </a:solidFill>
              </a:rPr>
              <a:t>избежать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Чтобы вас допустили к аккредитации, проверьте отчетный период — его считайте от даты выдачи последнего сертификата + 5 лет.</a:t>
            </a:r>
          </a:p>
          <a:p>
            <a:pPr marL="177800" indent="-177800"/>
            <a:r>
              <a:rPr lang="ru-RU" sz="1600" dirty="0">
                <a:solidFill>
                  <a:srgbClr val="002060"/>
                </a:solidFill>
              </a:rPr>
              <a:t>Затем посмотрите, что написано в графе утверждения. Если вы относитесь к работающим специалистам, в ней должно быть наименование организации, должность руководителя или уполномоченного заместителя, печать организации. На подписи не должно быть печати «Отдел кадров», «Для документов». </a:t>
            </a:r>
            <a:r>
              <a:rPr lang="ru-RU" sz="1600" dirty="0" smtClean="0">
                <a:solidFill>
                  <a:srgbClr val="002060"/>
                </a:solidFill>
              </a:rPr>
              <a:t>При </a:t>
            </a:r>
            <a:r>
              <a:rPr lang="ru-RU" sz="1600" dirty="0">
                <a:solidFill>
                  <a:srgbClr val="002060"/>
                </a:solidFill>
              </a:rPr>
              <a:t>отказе утвердить отчет, составьте мотивированный отказ и подпишите его у руководителя или его зама — он потребуется в качестве приложения.</a:t>
            </a:r>
          </a:p>
          <a:p>
            <a:pPr marL="177800" indent="-177800"/>
            <a:r>
              <a:rPr lang="ru-RU" sz="1600" dirty="0">
                <a:solidFill>
                  <a:srgbClr val="002060"/>
                </a:solidFill>
              </a:rPr>
              <a:t>Если на момент аккредитации вы временно не работаете, то включите в портфолио несогласованный отчет о профессиональной деятельности.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17780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остальном отличий больше нет. Подавайте документы на периодическую аккредитацию в общем порядке, как и работающие медики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Причины отказа в допуске к периодической аккредитации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К периодической аккредитации не допускают не только из-за ошибок в заявлении, портфолио и отчете,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но </a:t>
            </a:r>
            <a:r>
              <a:rPr lang="ru-RU" sz="2800" dirty="0">
                <a:solidFill>
                  <a:srgbClr val="002060"/>
                </a:solidFill>
              </a:rPr>
              <a:t>и из-за ошибок при подаче копий документов. 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Разберемся</a:t>
            </a:r>
            <a:r>
              <a:rPr lang="ru-RU" sz="2800" dirty="0">
                <a:solidFill>
                  <a:srgbClr val="002060"/>
                </a:solidFill>
              </a:rPr>
              <a:t>, на что обратить внимание, чтобы допустили к оценке с первой попытки.</a:t>
            </a:r>
          </a:p>
        </p:txBody>
      </p:sp>
    </p:spTree>
    <p:extLst>
      <p:ext uri="{BB962C8B-B14F-4D97-AF65-F5344CB8AC3E}">
        <p14:creationId xmlns:p14="http://schemas.microsoft.com/office/powerpoint/2010/main" val="39262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Отказ в аккредитации из-за документов, удостоверяющих </a:t>
            </a:r>
            <a:r>
              <a:rPr lang="ru-RU" sz="3600" b="1" dirty="0" smtClean="0">
                <a:solidFill>
                  <a:srgbClr val="FF0000"/>
                </a:solidFill>
              </a:rPr>
              <a:t>личность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Нет </a:t>
            </a:r>
            <a:r>
              <a:rPr lang="ru-RU" sz="2800" dirty="0">
                <a:solidFill>
                  <a:srgbClr val="002060"/>
                </a:solidFill>
              </a:rPr>
              <a:t>копий отдельных страниц паспорта, поэтому специалистов не могут идентифицировать и допустить к </a:t>
            </a:r>
            <a:r>
              <a:rPr lang="ru-RU" sz="2800" dirty="0" smtClean="0">
                <a:solidFill>
                  <a:srgbClr val="002060"/>
                </a:solidFill>
              </a:rPr>
              <a:t>ПА.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Как избежать.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Перед </a:t>
            </a:r>
            <a:r>
              <a:rPr lang="ru-RU" sz="2800" dirty="0">
                <a:solidFill>
                  <a:srgbClr val="002060"/>
                </a:solidFill>
              </a:rPr>
              <a:t>тем как отправить заявление, убедитесь, что вы загрузили или приложили к заявлению страницы с фотографией, кем и когда выдан паспорт и разворот с местом регистрации.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Если </a:t>
            </a:r>
            <a:r>
              <a:rPr lang="ru-RU" sz="2800" dirty="0">
                <a:solidFill>
                  <a:srgbClr val="002060"/>
                </a:solidFill>
              </a:rPr>
              <a:t>у вас вообще нет паспорта, отправьте копию иного документа, удостоверяющего личность.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Отказ в аккредитации из-за документов, подтверждающих изменения персональных данных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хватает копий документов, которые подтверждают изменения фамилии, имени или отчества.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Как избежать.</a:t>
            </a: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Предоставляйте </a:t>
            </a:r>
            <a:r>
              <a:rPr lang="ru-RU" dirty="0">
                <a:solidFill>
                  <a:srgbClr val="002060"/>
                </a:solidFill>
              </a:rPr>
              <a:t>все копии, чтобы в </a:t>
            </a:r>
            <a:r>
              <a:rPr lang="ru-RU" dirty="0" smtClean="0">
                <a:solidFill>
                  <a:srgbClr val="002060"/>
                </a:solidFill>
              </a:rPr>
              <a:t>АЦ убедились</a:t>
            </a:r>
            <a:r>
              <a:rPr lang="ru-RU" dirty="0">
                <a:solidFill>
                  <a:srgbClr val="002060"/>
                </a:solidFill>
              </a:rPr>
              <a:t>, что все документы принадлежат вам.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Например</a:t>
            </a:r>
            <a:r>
              <a:rPr lang="ru-RU" dirty="0">
                <a:solidFill>
                  <a:srgbClr val="002060"/>
                </a:solidFill>
              </a:rPr>
              <a:t>, если вы три раза выходили замуж и меняли фамилию, столько свидетельств о расторжении брака и должно быть.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>
                <a:solidFill>
                  <a:srgbClr val="002060"/>
                </a:solidFill>
              </a:rPr>
              <a:t>этом сделайте копию той страницы паспорта, где указаны серии и номера предыдущих паспортов.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Отказ в аккредитации из-за сертификата специалиста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Сертификат </a:t>
            </a:r>
            <a:r>
              <a:rPr lang="ru-RU" sz="2800" dirty="0">
                <a:solidFill>
                  <a:srgbClr val="002060"/>
                </a:solidFill>
              </a:rPr>
              <a:t>истекает не в текущем году, а в следующем году или позднее.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Как избежать.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Проверяйте </a:t>
            </a:r>
            <a:r>
              <a:rPr lang="ru-RU" sz="2800" dirty="0">
                <a:solidFill>
                  <a:srgbClr val="002060"/>
                </a:solidFill>
              </a:rPr>
              <a:t>дату истечения действия сертификата перед его ксерокопированием и подачей заявления на </a:t>
            </a:r>
            <a:r>
              <a:rPr lang="ru-RU" sz="2800" dirty="0" smtClean="0">
                <a:solidFill>
                  <a:srgbClr val="002060"/>
                </a:solidFill>
              </a:rPr>
              <a:t>ПА.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Если </a:t>
            </a:r>
            <a:r>
              <a:rPr lang="ru-RU" sz="2800" dirty="0">
                <a:solidFill>
                  <a:srgbClr val="002060"/>
                </a:solidFill>
              </a:rPr>
              <a:t>он уже недействительный — это не будет причиной отклонения заявления. Однако в этом случае обязательно добавьте копию последнего сертификата, который есть у вас на руках.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Отказ в аккредитации из-за документов об образовании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Нет </a:t>
            </a:r>
            <a:r>
              <a:rPr lang="ru-RU" dirty="0">
                <a:solidFill>
                  <a:srgbClr val="002060"/>
                </a:solidFill>
              </a:rPr>
              <a:t>приложения к документам о медицинском образовании или выписки из протокола заседания экзаменационной комиссии.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Как избежать.</a:t>
            </a: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Обязательно </a:t>
            </a:r>
            <a:r>
              <a:rPr lang="ru-RU" dirty="0">
                <a:solidFill>
                  <a:srgbClr val="002060"/>
                </a:solidFill>
              </a:rPr>
              <a:t>прикрепляйте приложения или протокол.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Если </a:t>
            </a:r>
            <a:r>
              <a:rPr lang="ru-RU" sz="3000" dirty="0">
                <a:solidFill>
                  <a:srgbClr val="002060"/>
                </a:solidFill>
              </a:rPr>
              <a:t>документы выданы на иностранном языке — переведите их на русский язык, нотариально заверьте оригиналы и сделанные копии в ФАЦ.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Аккредитация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медицинских работников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— важный инструмент проверки знаний и навыков специалистов сферы здравоохранения.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Процедура аккредитации пришла на смену привычной всем сертификации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2016 году.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До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этого медработники должны были получать сертификат специалиста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С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1 января 2021 года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все медработники включены в систему аккредитации.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Пройти с 1 января 2021 года обучение с получением сертификата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невозможно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46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Отказ в аккредитации из-за документов о квалификации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Нет </a:t>
            </a:r>
            <a:r>
              <a:rPr lang="ru-RU" sz="2400" dirty="0">
                <a:solidFill>
                  <a:srgbClr val="002060"/>
                </a:solidFill>
              </a:rPr>
              <a:t>копий диплома о </a:t>
            </a:r>
            <a:r>
              <a:rPr lang="ru-RU" sz="2400" dirty="0" err="1">
                <a:solidFill>
                  <a:srgbClr val="002060"/>
                </a:solidFill>
              </a:rPr>
              <a:t>профпереподготовке</a:t>
            </a:r>
            <a:r>
              <a:rPr lang="ru-RU" sz="2400" dirty="0">
                <a:solidFill>
                  <a:srgbClr val="002060"/>
                </a:solidFill>
              </a:rPr>
              <a:t> у работников, которые сменили специализацию, или приложений к нему.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</a:rPr>
              <a:t>Как избежать.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Если </a:t>
            </a:r>
            <a:r>
              <a:rPr lang="ru-RU" sz="2400" dirty="0">
                <a:solidFill>
                  <a:srgbClr val="002060"/>
                </a:solidFill>
              </a:rPr>
              <a:t>вы работаете не по специальности, которая у вас указана в дипломе, то для прохождения периодической аккредитации к заявлению прикладывайте копии документа и приложений, подтверждающих </a:t>
            </a:r>
            <a:r>
              <a:rPr lang="ru-RU" sz="2400" dirty="0" err="1">
                <a:solidFill>
                  <a:srgbClr val="002060"/>
                </a:solidFill>
              </a:rPr>
              <a:t>профпереподготовку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Если </a:t>
            </a:r>
            <a:r>
              <a:rPr lang="ru-RU" sz="2400" dirty="0">
                <a:solidFill>
                  <a:srgbClr val="002060"/>
                </a:solidFill>
              </a:rPr>
              <a:t>вы прошли профессиональную переподготовку совсем недавно, то вам нужно подавать документы на первичную, а не на периодическую аккредитацию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Отказ в аккредитации из-за документов о повышении квалификации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информационной системе «Федеральный реестр сведений о документах об образовании и (или) о квалификации, документах об обучении» нет данных о выданных удостоверениях специалиста.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Как избежать.</a:t>
            </a: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Подавайте </a:t>
            </a:r>
            <a:r>
              <a:rPr lang="ru-RU" dirty="0">
                <a:solidFill>
                  <a:srgbClr val="002060"/>
                </a:solidFill>
              </a:rPr>
              <a:t>копии удостоверений о повышении квалификации вместе с основным пакетом документов. Если в реестре не найдут информацию, то они докажут, что вы повышали свою квалификацию в соответствии с требованиями законов. Учитывайте, что копии должны быть заверены отделом кадров или нотариально.</a:t>
            </a:r>
          </a:p>
          <a:p>
            <a:r>
              <a:rPr lang="ru-RU" dirty="0">
                <a:solidFill>
                  <a:srgbClr val="002060"/>
                </a:solidFill>
              </a:rPr>
              <a:t>На всякий случай прикладывайте к пакету документов копию </a:t>
            </a:r>
            <a:r>
              <a:rPr lang="ru-RU" dirty="0" err="1">
                <a:solidFill>
                  <a:srgbClr val="002060"/>
                </a:solidFill>
              </a:rPr>
              <a:t>СНИЛСа</a:t>
            </a:r>
            <a:r>
              <a:rPr lang="ru-RU" dirty="0">
                <a:solidFill>
                  <a:srgbClr val="002060"/>
                </a:solidFill>
              </a:rPr>
              <a:t>, трудовой книжки или выписки о трудовой деятельности (СТД-Р).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Обязательно </a:t>
            </a:r>
            <a:r>
              <a:rPr lang="ru-RU" dirty="0">
                <a:solidFill>
                  <a:srgbClr val="002060"/>
                </a:solidFill>
              </a:rPr>
              <a:t>проверяйте правильность введенных данных — ошибка в одной букве или цифре может привести к отказу в прохождении периодической аккредитации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Направление документов через ФРМР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r="18459" b="8733"/>
          <a:stretch/>
        </p:blipFill>
        <p:spPr bwMode="auto">
          <a:xfrm>
            <a:off x="227212" y="692696"/>
            <a:ext cx="874551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3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2795" r="1976" b="4811"/>
          <a:stretch/>
        </p:blipFill>
        <p:spPr bwMode="auto">
          <a:xfrm>
            <a:off x="-8863" y="980728"/>
            <a:ext cx="9117367" cy="498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Направление документов через ФРМР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Направление документов через ФРМР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1" r="14159" b="5019"/>
          <a:stretch/>
        </p:blipFill>
        <p:spPr bwMode="auto">
          <a:xfrm>
            <a:off x="2411760" y="1196752"/>
            <a:ext cx="65198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t="44206" r="62552" b="37654"/>
          <a:stretch/>
        </p:blipFill>
        <p:spPr bwMode="auto">
          <a:xfrm>
            <a:off x="720119" y="2708920"/>
            <a:ext cx="2120735" cy="150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840854" y="3068960"/>
            <a:ext cx="122709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840854" y="3573016"/>
            <a:ext cx="122709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5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 </a:t>
            </a:r>
            <a:r>
              <a:rPr lang="ru-RU" sz="2800" b="1" dirty="0">
                <a:solidFill>
                  <a:srgbClr val="FF0000"/>
                </a:solidFill>
              </a:rPr>
              <a:t>1 января 20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ru-RU" sz="2800" b="1" dirty="0">
                <a:solidFill>
                  <a:srgbClr val="FF0000"/>
                </a:solidFill>
              </a:rPr>
              <a:t>3 года </a:t>
            </a:r>
            <a:r>
              <a:rPr lang="ru-RU" sz="2800" b="1" dirty="0" smtClean="0">
                <a:solidFill>
                  <a:srgbClr val="002060"/>
                </a:solidFill>
              </a:rPr>
              <a:t>изменились </a:t>
            </a:r>
            <a:r>
              <a:rPr lang="ru-RU" sz="2800" b="1" dirty="0">
                <a:solidFill>
                  <a:srgbClr val="002060"/>
                </a:solidFill>
              </a:rPr>
              <a:t>способы подачи документов для прохождения периодической аккредитации (</a:t>
            </a:r>
            <a:r>
              <a:rPr lang="ru-RU" sz="2800" b="1" dirty="0">
                <a:solidFill>
                  <a:srgbClr val="FF0000"/>
                </a:solidFill>
              </a:rPr>
              <a:t>п. 88 приказа 709н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fontAlgn="t"/>
            <a:r>
              <a:rPr lang="ru-RU" sz="2400" b="1" dirty="0">
                <a:solidFill>
                  <a:srgbClr val="002060"/>
                </a:solidFill>
              </a:rPr>
              <a:t>1-й способ подачи:</a:t>
            </a:r>
            <a:endParaRPr lang="ru-RU" sz="2400" dirty="0">
              <a:solidFill>
                <a:srgbClr val="002060"/>
              </a:solidFill>
            </a:endParaRPr>
          </a:p>
          <a:p>
            <a:pPr marL="400050" lvl="1" indent="0" fontAlgn="t">
              <a:buNone/>
            </a:pPr>
            <a:r>
              <a:rPr lang="ru-RU" sz="2400" b="1" dirty="0">
                <a:solidFill>
                  <a:srgbClr val="002060"/>
                </a:solidFill>
              </a:rPr>
              <a:t>с использованием федерального регистра медицинских и фармацевтических </a:t>
            </a:r>
            <a:r>
              <a:rPr lang="ru-RU" sz="2400" b="1" dirty="0" smtClean="0">
                <a:solidFill>
                  <a:srgbClr val="002060"/>
                </a:solidFill>
              </a:rPr>
              <a:t>работников</a:t>
            </a:r>
          </a:p>
          <a:p>
            <a:pPr marL="400050" lvl="1" indent="0" fontAlgn="t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fontAlgn="t"/>
            <a:r>
              <a:rPr lang="ru-RU" sz="2400" b="1" dirty="0" smtClean="0">
                <a:solidFill>
                  <a:srgbClr val="002060"/>
                </a:solidFill>
              </a:rPr>
              <a:t>2-й </a:t>
            </a:r>
            <a:r>
              <a:rPr lang="ru-RU" sz="2400" b="1" dirty="0">
                <a:solidFill>
                  <a:srgbClr val="002060"/>
                </a:solidFill>
              </a:rPr>
              <a:t>способ подачи:</a:t>
            </a:r>
            <a:endParaRPr lang="ru-RU" sz="2400" dirty="0">
              <a:solidFill>
                <a:srgbClr val="002060"/>
              </a:solidFill>
            </a:endParaRPr>
          </a:p>
          <a:p>
            <a:pPr marL="400050" lvl="1" indent="0" fontAlgn="t">
              <a:buNone/>
            </a:pPr>
            <a:r>
              <a:rPr lang="ru-RU" sz="2400" dirty="0">
                <a:solidFill>
                  <a:srgbClr val="002060"/>
                </a:solidFill>
              </a:rPr>
              <a:t>почтовым отправлением (в случае, если сведения об аккредитуемом отсутствуют в федеральном регистре медицинских и фармацевтических работников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Минимальная трудоемкость программ </a:t>
            </a:r>
            <a:r>
              <a:rPr lang="ru-RU" sz="2800" b="1" dirty="0">
                <a:solidFill>
                  <a:srgbClr val="FF0000"/>
                </a:solidFill>
              </a:rPr>
              <a:t>повышения </a:t>
            </a:r>
            <a:r>
              <a:rPr lang="ru-RU" sz="2800" b="1" dirty="0" smtClean="0">
                <a:solidFill>
                  <a:srgbClr val="FF0000"/>
                </a:solidFill>
              </a:rPr>
              <a:t>квалификации </a:t>
            </a:r>
            <a:r>
              <a:rPr lang="ru-RU" sz="2800" b="1" dirty="0">
                <a:solidFill>
                  <a:srgbClr val="FF0000"/>
                </a:solidFill>
                <a:latin typeface="TimesNewRomanPS-BoldMT"/>
              </a:rPr>
              <a:t>(п. 103 приказа 709н</a:t>
            </a:r>
            <a:r>
              <a:rPr lang="ru-RU" sz="2800" b="1" dirty="0" smtClean="0">
                <a:solidFill>
                  <a:srgbClr val="FF0000"/>
                </a:solidFill>
                <a:latin typeface="TimesNewRomanPS-BoldMT"/>
              </a:rPr>
              <a:t>)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412239"/>
              </p:ext>
            </p:extLst>
          </p:nvPr>
        </p:nvGraphicFramePr>
        <p:xfrm>
          <a:off x="395536" y="1340768"/>
          <a:ext cx="8210302" cy="4320480"/>
        </p:xfrm>
        <a:graphic>
          <a:graphicData uri="http://schemas.openxmlformats.org/drawingml/2006/table">
            <a:tbl>
              <a:tblPr/>
              <a:tblGrid>
                <a:gridCol w="8210302"/>
              </a:tblGrid>
              <a:tr h="4320480"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Портфолио включает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</a:t>
                      </a:r>
                    </a:p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/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- сведения об освоении программ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повышения квалификации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суммарный срок освоения которых </a:t>
                      </a:r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не менее </a:t>
                      </a: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144 часов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</a:t>
                      </a:r>
                    </a:p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/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- либо сведения об освоении программ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повышения квалификации 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и сведения об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образовании, подтвержденные 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на интернет-портале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непрерывного медицинского 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и фармацевтического образования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в информационно-телекоммуникационной сети "Интернет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" (за исключением сведений об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освоении программ 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повышения квалификации), суммарный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срок освоения 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которых не менее 144 часов, из них </a:t>
                      </a: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не </a:t>
                      </a:r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менее 72 </a:t>
                      </a: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часов </a:t>
                      </a: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- сведения об освоении </a:t>
                      </a:r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программ повышения </a:t>
                      </a: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квалификации</a:t>
                      </a:r>
                      <a:endParaRPr lang="ru-RU" sz="2000" dirty="0">
                        <a:effectLst/>
                      </a:endParaRPr>
                    </a:p>
                  </a:txBody>
                  <a:tcPr marL="25863" marR="25863" marT="12931" marB="129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33838" y="158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Способы согласования Отчета о профессиональной деятельности </a:t>
            </a:r>
            <a:r>
              <a:rPr lang="ru-RU" sz="2400" b="1" dirty="0">
                <a:solidFill>
                  <a:srgbClr val="FF0000"/>
                </a:solidFill>
                <a:latin typeface="TimesNewRomanPS-BoldMT"/>
              </a:rPr>
              <a:t>(приказ 709н</a:t>
            </a:r>
            <a:r>
              <a:rPr lang="ru-RU" sz="2400" b="1" dirty="0" smtClean="0">
                <a:solidFill>
                  <a:srgbClr val="FF0000"/>
                </a:solidFill>
                <a:latin typeface="TimesNewRomanPS-BoldMT"/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616851"/>
              </p:ext>
            </p:extLst>
          </p:nvPr>
        </p:nvGraphicFramePr>
        <p:xfrm>
          <a:off x="539552" y="1196752"/>
          <a:ext cx="7992888" cy="5040560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2304256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П 104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. Отчет о профессиональной деятельности </a:t>
                      </a: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согласовывается руководителем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организации (уполномоченным им заместителем),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в которой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аккредитуемый осуществляет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профессиональную деятельность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и заверяется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печатью указанной организации </a:t>
                      </a:r>
                      <a:r>
                        <a:rPr lang="ru-RU" sz="18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(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В СЛУЧАЕ </a:t>
                      </a:r>
                      <a:r>
                        <a:rPr lang="ru-RU" sz="18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ПОЧТОВОГО ОТПРАВЛЕНИЯ)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(при наличии) либо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к нему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прилагается мотивированный отказ в его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согласовании, подписанный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руководителем организации (уполномоченным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им заместителем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).</a:t>
                      </a:r>
                      <a:endParaRPr lang="ru-RU" sz="1800" dirty="0">
                        <a:effectLst/>
                      </a:endParaRPr>
                    </a:p>
                  </a:txBody>
                  <a:tcPr marL="16458" marR="16458" marT="8229" marB="82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П 105.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Отчет о профессиональной деятельности аккредитуемого, который находится </a:t>
                      </a: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В ОТПУСКЕ ПО УХОДУ ЗА РЕБЕНКОМ, ОТПУСКЕ ПО БЕРЕМЕННОСТИ И РОДАМ ИЛИ ОТПУСКЕ РАБОТНИКА, УСЫНОВИВШЕГО РЕБЕНКА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согласовывается руководителем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медицинской или фармацевтической организации (уполномоченным им заместителем), с которой аккредитуемый состоит в трудовых отношениях,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либо к нему прилагается мотивированный отказ в его согласовании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подписанный руководителем организации (уполномоченным им заместителем).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16458" marR="16458" marT="8229" marB="822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29100" y="158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532" y="11087"/>
            <a:ext cx="843528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Документы для прохождения периодической аккредитации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7024" y="1108917"/>
            <a:ext cx="4183858" cy="289773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случае использования ФРМР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504" y="1412776"/>
            <a:ext cx="4223820" cy="4680520"/>
          </a:xfrm>
        </p:spPr>
        <p:txBody>
          <a:bodyPr>
            <a:noAutofit/>
          </a:bodyPr>
          <a:lstStyle/>
          <a:p>
            <a:pPr marL="177800" indent="-177800">
              <a:buFont typeface="Wingdings" pitchFamily="2" charset="2"/>
              <a:buChar char="ü"/>
            </a:pPr>
            <a:r>
              <a:rPr lang="ru-RU" sz="1600" dirty="0" smtClean="0"/>
              <a:t>Заявление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dirty="0" smtClean="0"/>
              <a:t>СНИЛС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dirty="0" smtClean="0"/>
              <a:t>Портфолио за период профессиональной деятельности </a:t>
            </a:r>
            <a:r>
              <a:rPr lang="ru-RU" sz="1600" dirty="0" smtClean="0">
                <a:solidFill>
                  <a:srgbClr val="FF0000"/>
                </a:solidFill>
              </a:rPr>
              <a:t>со дня получения последнего сертификата специалиста или прохождения аккредитации специалиста </a:t>
            </a:r>
            <a:r>
              <a:rPr lang="ru-RU" sz="1600" dirty="0" smtClean="0"/>
              <a:t>по соответствующей специальности, которое формируется с использованием ФРМР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dirty="0" smtClean="0"/>
              <a:t>Копия документа, подтверждающего факт изменения ФИО (при наличии)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dirty="0" smtClean="0"/>
              <a:t>Копия трудовой книжки или сведения о трудовой деятельности (при наличии), или копии иных документов, подтверждающих наличие стажа медицинской или фармацевтической деятельности, предусмотренных законодательством РФ о военной и иной приравненной к ней службе (при наличии)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92514" y="1050995"/>
            <a:ext cx="4041775" cy="361781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В случае почтового отправления</a:t>
            </a:r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83969" y="1369090"/>
            <a:ext cx="4680519" cy="5112568"/>
          </a:xfrm>
        </p:spPr>
        <p:txBody>
          <a:bodyPr>
            <a:noAutofit/>
          </a:bodyPr>
          <a:lstStyle/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Заявление о допуске к ПА специалиста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Копия документа, удостоверяющего личность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СНИЛС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Копия документа, подтверждающего факт изменения ФИО (при наличии)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Портфолио за период </a:t>
            </a:r>
            <a:r>
              <a:rPr lang="ru-RU" sz="1400" dirty="0" err="1" smtClean="0"/>
              <a:t>профдеятельности</a:t>
            </a:r>
            <a:r>
              <a:rPr lang="ru-RU" sz="1400" dirty="0" smtClean="0"/>
              <a:t> со дня получения последнего сертификата специалиста по соответствующей специальности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Копия сертификата специалиста (в случае отсутствия действующей аккредитации специалиста по данной специальности)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Копии документов об образовании и о квалификации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Копии документов о квалификации, подтверждающих присвоение квалификации по результатам ДПО – профессиональной переподготовки (при наличии)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Копии документов о квалификации, подтверждающих ПК за отчетный период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Копия трудовой книжки или сведения о трудовой деятельности (при наличии), или копии иных документов, подтверждающих наличие стажа медицинской и фармацевтической деятельности, предусмотренные законодательством РФ </a:t>
            </a:r>
            <a:r>
              <a:rPr lang="ru-RU" sz="1400" dirty="0"/>
              <a:t>о военной и иной приравненной к ней службе (при наличии</a:t>
            </a:r>
            <a:r>
              <a:rPr lang="ru-RU" sz="14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лиц, </a:t>
            </a:r>
            <a:r>
              <a:rPr lang="ru-RU" b="1" u="sng" dirty="0" smtClean="0">
                <a:solidFill>
                  <a:srgbClr val="FF0000"/>
                </a:solidFill>
              </a:rPr>
              <a:t>не имеющих </a:t>
            </a:r>
            <a:r>
              <a:rPr lang="ru-RU" b="1" dirty="0" smtClean="0">
                <a:solidFill>
                  <a:srgbClr val="FF0000"/>
                </a:solidFill>
              </a:rPr>
              <a:t>квалификационную категорию, присвоенную в текущем году или году, предшествующему году подачи документов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081058"/>
            <a:ext cx="4032448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081058"/>
            <a:ext cx="4608512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532" y="11087"/>
            <a:ext cx="843528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Документы для прохождения периодической аккредитации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7024" y="1108917"/>
            <a:ext cx="4183858" cy="289773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случае использования ФРМР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504" y="1412776"/>
            <a:ext cx="4223820" cy="4680520"/>
          </a:xfrm>
        </p:spPr>
        <p:txBody>
          <a:bodyPr>
            <a:noAutofit/>
          </a:bodyPr>
          <a:lstStyle/>
          <a:p>
            <a:pPr marL="177800" indent="-177800">
              <a:buFont typeface="Wingdings" pitchFamily="2" charset="2"/>
              <a:buChar char="ü"/>
            </a:pPr>
            <a:r>
              <a:rPr lang="ru-RU" sz="1600" dirty="0" smtClean="0"/>
              <a:t>Заявление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dirty="0" smtClean="0"/>
              <a:t>СНИЛС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dirty="0" smtClean="0"/>
              <a:t>Портфолио за период профессиональной деятельности </a:t>
            </a:r>
            <a:r>
              <a:rPr lang="ru-RU" sz="1600" dirty="0" smtClean="0">
                <a:solidFill>
                  <a:srgbClr val="FF0000"/>
                </a:solidFill>
              </a:rPr>
              <a:t>со дня получения последнего сертификата специалиста или прохождения аккредитации специалиста </a:t>
            </a:r>
            <a:r>
              <a:rPr lang="ru-RU" sz="1600" dirty="0" smtClean="0"/>
              <a:t>по соответствующей специальности, которое формируется с использованием ФРМР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dirty="0" smtClean="0"/>
              <a:t>Копия документа, подтверждающего факт изменения ФИО (при наличии)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6600"/>
                </a:solidFill>
              </a:rPr>
              <a:t>Копия выписки из акта органа государственной власти или организации, создавших аттестационную комиссию, о присвоении специалисту, прошедшему аттестацию, квалификационной категории (присвоенной в текущем году или году, предшествующему году подачи документов для прохождения ПА)</a:t>
            </a:r>
            <a:endParaRPr lang="ru-RU" sz="1600" dirty="0">
              <a:solidFill>
                <a:srgbClr val="0066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92514" y="1050995"/>
            <a:ext cx="4041775" cy="361781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В случае почтового отправления</a:t>
            </a:r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83969" y="1340768"/>
            <a:ext cx="4680519" cy="5112568"/>
          </a:xfrm>
        </p:spPr>
        <p:txBody>
          <a:bodyPr>
            <a:noAutofit/>
          </a:bodyPr>
          <a:lstStyle/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Заявление о допуске к ПА специалиста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Копия документа, удостоверяющего личность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СНИЛС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Копия документа, подтверждающего факт изменения ФИО (при наличии)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Портфолио за период </a:t>
            </a:r>
            <a:r>
              <a:rPr lang="ru-RU" sz="1400" dirty="0" err="1" smtClean="0"/>
              <a:t>профдеятельности</a:t>
            </a:r>
            <a:r>
              <a:rPr lang="ru-RU" sz="1400" dirty="0" smtClean="0"/>
              <a:t> со дня получения последнего сертификата специалиста по соответствующей специальности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Копия сертификата специалиста (в случае отсутствия действующей аккредитации специалиста по данной специальности)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Копии документов об образовании и о квалификации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Копии документов о квалификации, подтверждающих присвоение квалификации по результатам ДПО – профессиональной переподготовки (при наличии)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Копии документов о квалификации, подтверждающих ПК за отчетный период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6600"/>
                </a:solidFill>
              </a:rPr>
              <a:t>Копия выписки из акта органа государственной власти или организации, создавших аттестационную комиссию, о присвоении специалисту, прошедшему аттестацию, квалификационной категории (присвоенной в текущем году или году, предшествующему году подачи документов для прохождения ПА)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Для лиц, </a:t>
            </a:r>
            <a:r>
              <a:rPr lang="ru-RU" b="1" u="sng" dirty="0" smtClean="0">
                <a:solidFill>
                  <a:srgbClr val="006600"/>
                </a:solidFill>
              </a:rPr>
              <a:t>имеющих </a:t>
            </a:r>
            <a:r>
              <a:rPr lang="ru-RU" b="1" dirty="0" smtClean="0">
                <a:solidFill>
                  <a:srgbClr val="006600"/>
                </a:solidFill>
              </a:rPr>
              <a:t>квалификационную категорию, присвоенную в текущем году или году, предшествующему году подачи документов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081058"/>
            <a:ext cx="4032448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081058"/>
            <a:ext cx="4608512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аккредитации: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5740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Первичная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 рассчитана на выпускников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СПО.</a:t>
            </a:r>
            <a:endParaRPr lang="ru-RU" sz="28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Первичная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специализированная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необходима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после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прохождения программ профессиональной переподготовки.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Периодическая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аккредитация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предназначена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для лиц, завершивших освоение программ повышения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квалификации и предусмотрена 1 раз в 5 лет.</a:t>
            </a:r>
            <a:endParaRPr lang="ru-RU" sz="28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t="11714" r="9258" b="9169"/>
          <a:stretch/>
        </p:blipFill>
        <p:spPr bwMode="auto">
          <a:xfrm>
            <a:off x="159058" y="506026"/>
            <a:ext cx="8877438" cy="565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8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П. 101 приказа 709н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Периодическая аккредитация </a:t>
            </a:r>
            <a:r>
              <a:rPr lang="ru-RU" sz="2400" b="1" dirty="0">
                <a:solidFill>
                  <a:srgbClr val="002060"/>
                </a:solidFill>
              </a:rPr>
              <a:t>проводится </a:t>
            </a:r>
            <a:r>
              <a:rPr lang="ru-RU" sz="2400" b="1" dirty="0" err="1">
                <a:solidFill>
                  <a:srgbClr val="002060"/>
                </a:solidFill>
              </a:rPr>
              <a:t>аккредитационной</a:t>
            </a:r>
            <a:r>
              <a:rPr lang="ru-RU" sz="2400" b="1" dirty="0">
                <a:solidFill>
                  <a:srgbClr val="002060"/>
                </a:solidFill>
              </a:rPr>
              <a:t> подкомиссией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sz="2400" dirty="0" smtClean="0">
                <a:solidFill>
                  <a:srgbClr val="002060"/>
                </a:solidFill>
              </a:rPr>
              <a:t>для </a:t>
            </a:r>
            <a:r>
              <a:rPr lang="ru-RU" sz="2400" dirty="0">
                <a:solidFill>
                  <a:srgbClr val="002060"/>
                </a:solidFill>
              </a:rPr>
              <a:t>лиц, являющихся временно не работающими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lvl="1"/>
            <a:r>
              <a:rPr lang="ru-RU" sz="2400" dirty="0" smtClean="0">
                <a:solidFill>
                  <a:srgbClr val="002060"/>
                </a:solidFill>
              </a:rPr>
              <a:t>для </a:t>
            </a:r>
            <a:r>
              <a:rPr lang="ru-RU" sz="2400" dirty="0">
                <a:solidFill>
                  <a:srgbClr val="002060"/>
                </a:solidFill>
              </a:rPr>
              <a:t>лиц, получивших мотивированный отказ в согласовании отчета о профессиональной деятельности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lvl="1"/>
            <a:r>
              <a:rPr lang="ru-RU" sz="2400" dirty="0" smtClean="0">
                <a:solidFill>
                  <a:srgbClr val="002060"/>
                </a:solidFill>
              </a:rPr>
              <a:t>для </a:t>
            </a:r>
            <a:r>
              <a:rPr lang="ru-RU" sz="2400" dirty="0">
                <a:solidFill>
                  <a:srgbClr val="002060"/>
                </a:solidFill>
              </a:rPr>
              <a:t>лиц, имеющих несогласованный отчет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Для </a:t>
            </a:r>
            <a:r>
              <a:rPr lang="ru-RU" sz="2400" dirty="0">
                <a:solidFill>
                  <a:srgbClr val="002060"/>
                </a:solidFill>
              </a:rPr>
              <a:t>остальных категорий лиц, Отчет о профессиональной деятельности которых </a:t>
            </a:r>
            <a:r>
              <a:rPr lang="ru-RU" sz="2400" dirty="0" smtClean="0">
                <a:solidFill>
                  <a:srgbClr val="002060"/>
                </a:solidFill>
              </a:rPr>
              <a:t>согласован, периодическая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аккредитация </a:t>
            </a:r>
            <a:r>
              <a:rPr lang="ru-RU" sz="2400" b="1" dirty="0">
                <a:solidFill>
                  <a:srgbClr val="002060"/>
                </a:solidFill>
              </a:rPr>
              <a:t>проводится центральной </a:t>
            </a:r>
            <a:r>
              <a:rPr lang="ru-RU" sz="2400" b="1" dirty="0" err="1">
                <a:solidFill>
                  <a:srgbClr val="002060"/>
                </a:solidFill>
              </a:rPr>
              <a:t>аккредитационной</a:t>
            </a:r>
            <a:r>
              <a:rPr lang="ru-RU" sz="2400" b="1" dirty="0">
                <a:solidFill>
                  <a:srgbClr val="002060"/>
                </a:solidFill>
              </a:rPr>
              <a:t> комиссией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Результаты периодической </a:t>
            </a:r>
            <a:r>
              <a:rPr lang="ru-RU" sz="2800" b="1" dirty="0" smtClean="0">
                <a:solidFill>
                  <a:srgbClr val="FF0000"/>
                </a:solidFill>
              </a:rPr>
              <a:t>аккредитации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Пункт </a:t>
            </a:r>
            <a:r>
              <a:rPr lang="ru-RU" sz="2200" b="1" dirty="0">
                <a:solidFill>
                  <a:srgbClr val="FF0000"/>
                </a:solidFill>
              </a:rPr>
              <a:t>107 </a:t>
            </a:r>
            <a:r>
              <a:rPr lang="ru-RU" sz="2200" b="1" dirty="0" err="1">
                <a:solidFill>
                  <a:srgbClr val="FF0000"/>
                </a:solidFill>
              </a:rPr>
              <a:t>Минзрава</a:t>
            </a:r>
            <a:r>
              <a:rPr lang="ru-RU" sz="2200" b="1" dirty="0">
                <a:solidFill>
                  <a:srgbClr val="FF0000"/>
                </a:solidFill>
              </a:rPr>
              <a:t> России от 28.10.2022 г. №709н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 smtClean="0"/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ЦАК </a:t>
            </a:r>
            <a:r>
              <a:rPr lang="ru-RU" sz="2200" dirty="0">
                <a:solidFill>
                  <a:srgbClr val="002060"/>
                </a:solidFill>
              </a:rPr>
              <a:t>и </a:t>
            </a:r>
            <a:r>
              <a:rPr lang="ru-RU" sz="2200" dirty="0" smtClean="0">
                <a:solidFill>
                  <a:srgbClr val="002060"/>
                </a:solidFill>
              </a:rPr>
              <a:t>АПК </a:t>
            </a:r>
            <a:r>
              <a:rPr lang="ru-RU" sz="2200" b="1" dirty="0" smtClean="0">
                <a:solidFill>
                  <a:srgbClr val="002060"/>
                </a:solidFill>
              </a:rPr>
              <a:t>не </a:t>
            </a:r>
            <a:r>
              <a:rPr lang="ru-RU" sz="2200" b="1" dirty="0">
                <a:solidFill>
                  <a:srgbClr val="002060"/>
                </a:solidFill>
              </a:rPr>
              <a:t>позднее 15 </a:t>
            </a:r>
            <a:r>
              <a:rPr lang="ru-RU" sz="2200" b="1" dirty="0" smtClean="0">
                <a:solidFill>
                  <a:srgbClr val="002060"/>
                </a:solidFill>
              </a:rPr>
              <a:t>рабочих дней </a:t>
            </a:r>
            <a:r>
              <a:rPr lang="ru-RU" sz="2200" b="1" dirty="0">
                <a:solidFill>
                  <a:srgbClr val="002060"/>
                </a:solidFill>
              </a:rPr>
              <a:t>со дня регистрации документов проводят оценку портфолио </a:t>
            </a:r>
            <a:r>
              <a:rPr lang="ru-RU" sz="2200" dirty="0">
                <a:solidFill>
                  <a:srgbClr val="002060"/>
                </a:solidFill>
              </a:rPr>
              <a:t>на предмет его </a:t>
            </a:r>
            <a:r>
              <a:rPr lang="ru-RU" sz="2200" dirty="0" smtClean="0">
                <a:solidFill>
                  <a:srgbClr val="002060"/>
                </a:solidFill>
              </a:rPr>
              <a:t>соответствия необходимому </a:t>
            </a:r>
            <a:r>
              <a:rPr lang="ru-RU" sz="2200" dirty="0">
                <a:solidFill>
                  <a:srgbClr val="002060"/>
                </a:solidFill>
              </a:rPr>
              <a:t>уровню квалификации и требованиям к осуществлению </a:t>
            </a:r>
            <a:r>
              <a:rPr lang="ru-RU" sz="2200" dirty="0" smtClean="0">
                <a:solidFill>
                  <a:srgbClr val="002060"/>
                </a:solidFill>
              </a:rPr>
              <a:t>профессиональной деятельности </a:t>
            </a:r>
            <a:r>
              <a:rPr lang="ru-RU" sz="2200" dirty="0">
                <a:solidFill>
                  <a:srgbClr val="002060"/>
                </a:solidFill>
              </a:rPr>
              <a:t>по </a:t>
            </a:r>
            <a:r>
              <a:rPr lang="ru-RU" sz="2200" dirty="0" smtClean="0">
                <a:solidFill>
                  <a:srgbClr val="002060"/>
                </a:solidFill>
              </a:rPr>
              <a:t>специальности.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По </a:t>
            </a:r>
            <a:r>
              <a:rPr lang="ru-RU" sz="2200" dirty="0">
                <a:solidFill>
                  <a:srgbClr val="002060"/>
                </a:solidFill>
              </a:rPr>
              <a:t>результатам оценки портфолио </a:t>
            </a:r>
            <a:r>
              <a:rPr lang="ru-RU" sz="2200" dirty="0" smtClean="0">
                <a:solidFill>
                  <a:srgbClr val="002060"/>
                </a:solidFill>
              </a:rPr>
              <a:t>ЦАК </a:t>
            </a:r>
            <a:r>
              <a:rPr lang="ru-RU" sz="2200" dirty="0">
                <a:solidFill>
                  <a:srgbClr val="002060"/>
                </a:solidFill>
              </a:rPr>
              <a:t>и </a:t>
            </a:r>
            <a:r>
              <a:rPr lang="ru-RU" sz="2200" dirty="0" smtClean="0">
                <a:solidFill>
                  <a:srgbClr val="002060"/>
                </a:solidFill>
              </a:rPr>
              <a:t>АПК принимают </a:t>
            </a:r>
            <a:r>
              <a:rPr lang="ru-RU" sz="2200" dirty="0">
                <a:solidFill>
                  <a:srgbClr val="002060"/>
                </a:solidFill>
              </a:rPr>
              <a:t>решение о прохождении аккредитуемым данного этапа </a:t>
            </a:r>
            <a:r>
              <a:rPr lang="ru-RU" sz="2200" dirty="0" smtClean="0">
                <a:solidFill>
                  <a:srgbClr val="002060"/>
                </a:solidFill>
              </a:rPr>
              <a:t>аккредитации "сдано</a:t>
            </a:r>
            <a:r>
              <a:rPr lang="ru-RU" sz="2200" dirty="0">
                <a:solidFill>
                  <a:srgbClr val="002060"/>
                </a:solidFill>
              </a:rPr>
              <a:t>" или "не сдано</a:t>
            </a:r>
            <a:r>
              <a:rPr lang="ru-RU" sz="2200" dirty="0" smtClean="0">
                <a:solidFill>
                  <a:srgbClr val="002060"/>
                </a:solidFill>
              </a:rPr>
              <a:t>".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В </a:t>
            </a:r>
            <a:r>
              <a:rPr lang="ru-RU" sz="2200" dirty="0">
                <a:solidFill>
                  <a:srgbClr val="002060"/>
                </a:solidFill>
              </a:rPr>
              <a:t>случае оценки портфолио как </a:t>
            </a:r>
            <a:r>
              <a:rPr lang="ru-RU" sz="2200" b="1" dirty="0">
                <a:solidFill>
                  <a:srgbClr val="002060"/>
                </a:solidFill>
              </a:rPr>
              <a:t>"НЕ СДАНО" </a:t>
            </a:r>
            <a:r>
              <a:rPr lang="ru-RU" sz="2200" b="1" dirty="0" smtClean="0">
                <a:solidFill>
                  <a:srgbClr val="002060"/>
                </a:solidFill>
              </a:rPr>
              <a:t>аккредитуемому ПРЕДСТАВЛЯЕТСЯ </a:t>
            </a:r>
            <a:r>
              <a:rPr lang="ru-RU" sz="2200" b="1" dirty="0">
                <a:solidFill>
                  <a:srgbClr val="002060"/>
                </a:solidFill>
              </a:rPr>
              <a:t>ЗАКЛЮЧЕНИЕ </a:t>
            </a:r>
            <a:r>
              <a:rPr lang="ru-RU" sz="2200" dirty="0" smtClean="0">
                <a:solidFill>
                  <a:srgbClr val="002060"/>
                </a:solidFill>
              </a:rPr>
              <a:t>ЦАК или АПК по </a:t>
            </a:r>
            <a:r>
              <a:rPr lang="ru-RU" sz="2200" dirty="0">
                <a:solidFill>
                  <a:srgbClr val="002060"/>
                </a:solidFill>
              </a:rPr>
              <a:t>результатам оценки портфолио, </a:t>
            </a:r>
            <a:r>
              <a:rPr lang="ru-RU" sz="2200" b="1" dirty="0">
                <a:solidFill>
                  <a:srgbClr val="002060"/>
                </a:solidFill>
              </a:rPr>
              <a:t>содержащее рекомендации </a:t>
            </a:r>
            <a:r>
              <a:rPr lang="ru-RU" sz="2200" b="1" dirty="0" smtClean="0">
                <a:solidFill>
                  <a:srgbClr val="002060"/>
                </a:solidFill>
              </a:rPr>
              <a:t>по осуществлению </a:t>
            </a:r>
            <a:r>
              <a:rPr lang="ru-RU" sz="2200" b="1" dirty="0">
                <a:solidFill>
                  <a:srgbClr val="002060"/>
                </a:solidFill>
              </a:rPr>
              <a:t>мер, необходимых для дальнейшего прохождения </a:t>
            </a:r>
            <a:r>
              <a:rPr lang="ru-RU" sz="2200" b="1" dirty="0" smtClean="0">
                <a:solidFill>
                  <a:srgbClr val="002060"/>
                </a:solidFill>
              </a:rPr>
              <a:t>ПА специалиста</a:t>
            </a:r>
            <a:r>
              <a:rPr lang="ru-RU" sz="22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r="14470" b="6582"/>
          <a:stretch/>
        </p:blipFill>
        <p:spPr bwMode="auto">
          <a:xfrm>
            <a:off x="323527" y="1179683"/>
            <a:ext cx="8514055" cy="567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55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Получение результатов аккредитации на сайте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hlinkClick r:id="rId3"/>
              </a:rPr>
              <a:t>https</a:t>
            </a:r>
            <a:r>
              <a:rPr lang="en-US" sz="2400" b="1" dirty="0">
                <a:hlinkClick r:id="rId3"/>
              </a:rPr>
              <a:t>://fca-rosminzdrav.ru</a:t>
            </a:r>
            <a:r>
              <a:rPr lang="en-US" sz="2400" b="1" dirty="0" smtClean="0">
                <a:hlinkClick r:id="rId3"/>
              </a:rPr>
              <a:t>/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040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5782" r="13905" b="6455"/>
          <a:stretch/>
        </p:blipFill>
        <p:spPr bwMode="auto">
          <a:xfrm>
            <a:off x="17764" y="850526"/>
            <a:ext cx="9090181" cy="531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7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"/>
          <a:stretch/>
        </p:blipFill>
        <p:spPr>
          <a:xfrm>
            <a:off x="-1" y="0"/>
            <a:ext cx="9271022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24313" y="1844824"/>
            <a:ext cx="6120680" cy="204365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Успешного прохождения </a:t>
            </a:r>
            <a:r>
              <a:rPr lang="ru-RU" b="1" dirty="0">
                <a:solidFill>
                  <a:srgbClr val="006600"/>
                </a:solidFill>
              </a:rPr>
              <a:t>аккредитации!</a:t>
            </a:r>
            <a:br>
              <a:rPr lang="ru-RU" b="1" dirty="0">
                <a:solidFill>
                  <a:srgbClr val="006600"/>
                </a:solidFill>
              </a:rPr>
            </a:b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10275" r="9143" b="11289"/>
          <a:stretch/>
        </p:blipFill>
        <p:spPr bwMode="auto">
          <a:xfrm>
            <a:off x="0" y="764704"/>
            <a:ext cx="9144000" cy="57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:\Сайт2023\Фото\Фото здания\20230824_1356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1"/>
          <a:stretch/>
        </p:blipFill>
        <p:spPr bwMode="auto">
          <a:xfrm>
            <a:off x="971600" y="1996304"/>
            <a:ext cx="1035916" cy="8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4" t="9288" r="31081" b="4784"/>
          <a:stretch/>
        </p:blipFill>
        <p:spPr bwMode="auto">
          <a:xfrm>
            <a:off x="6228184" y="4041422"/>
            <a:ext cx="2007352" cy="269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5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документы, регламентирующие процедуру периодической аккредитации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06149"/>
              </p:ext>
            </p:extLst>
          </p:nvPr>
        </p:nvGraphicFramePr>
        <p:xfrm>
          <a:off x="539552" y="980728"/>
          <a:ext cx="8229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059901"/>
              </p:ext>
            </p:extLst>
          </p:nvPr>
        </p:nvGraphicFramePr>
        <p:xfrm>
          <a:off x="539552" y="1916832"/>
          <a:ext cx="8229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025542"/>
              </p:ext>
            </p:extLst>
          </p:nvPr>
        </p:nvGraphicFramePr>
        <p:xfrm>
          <a:off x="539552" y="2924944"/>
          <a:ext cx="8229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400999"/>
              </p:ext>
            </p:extLst>
          </p:nvPr>
        </p:nvGraphicFramePr>
        <p:xfrm>
          <a:off x="539552" y="3933056"/>
          <a:ext cx="82296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8831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аббревиатуры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44616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Официальный сайт федеральных </a:t>
            </a:r>
            <a:r>
              <a:rPr 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аккредитационных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центров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https://fca-rosminzdrav.ru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ФРМР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Федеральный регистр медицинских работников 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https://egisz.rosminzdrav.ru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ЕГИСЗ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Единая государственная информационная система в сфере здравоохранения 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https://egisz.rosminzdrav.ru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ФИС ФРДО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Федеральная информационная системы «Федеральный реестр сведений о документах об образовании и (или) о квалификации, документах об обучении» 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https://obrnadzor.gov.ru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Портал НМО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Портал непрерывного медицинского и фармацевтического образования Минздрава России 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https://edu.rosminzdrav.ru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Ошибки при подаче документов на периодическую аккредитацию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Распространенные ошибки в документах для аккредитации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Причины отказа в допуске к периодической </a:t>
            </a:r>
            <a:r>
              <a:rPr lang="ru-RU" sz="2800" dirty="0" smtClean="0">
                <a:solidFill>
                  <a:srgbClr val="002060"/>
                </a:solidFill>
              </a:rPr>
              <a:t>аккредитации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940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Ошибки в заявлении о допуске к аккредитации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marL="177800" indent="-177800"/>
            <a:r>
              <a:rPr lang="ru-RU" dirty="0" smtClean="0">
                <a:solidFill>
                  <a:srgbClr val="002060"/>
                </a:solidFill>
              </a:rPr>
              <a:t>заявление </a:t>
            </a:r>
            <a:r>
              <a:rPr lang="ru-RU" dirty="0">
                <a:solidFill>
                  <a:srgbClr val="002060"/>
                </a:solidFill>
              </a:rPr>
              <a:t>заполнено не по форме;</a:t>
            </a:r>
          </a:p>
          <a:p>
            <a:pPr marL="177800" indent="-177800"/>
            <a:r>
              <a:rPr lang="ru-RU" dirty="0" smtClean="0">
                <a:solidFill>
                  <a:srgbClr val="002060"/>
                </a:solidFill>
              </a:rPr>
              <a:t>нет </a:t>
            </a:r>
            <a:r>
              <a:rPr lang="ru-RU" dirty="0">
                <a:solidFill>
                  <a:srgbClr val="002060"/>
                </a:solidFill>
              </a:rPr>
              <a:t>подписи заявителя;</a:t>
            </a:r>
          </a:p>
          <a:p>
            <a:pPr marL="177800" indent="-177800"/>
            <a:r>
              <a:rPr lang="ru-RU" dirty="0" smtClean="0">
                <a:solidFill>
                  <a:srgbClr val="002060"/>
                </a:solidFill>
              </a:rPr>
              <a:t>заявленная </a:t>
            </a:r>
            <a:r>
              <a:rPr lang="ru-RU" dirty="0">
                <a:solidFill>
                  <a:srgbClr val="002060"/>
                </a:solidFill>
              </a:rPr>
              <a:t>специальность не соответствует наименованию специальности, указанной в действующем сертификате;</a:t>
            </a:r>
          </a:p>
          <a:p>
            <a:pPr marL="177800" indent="-177800"/>
            <a:r>
              <a:rPr lang="ru-RU" dirty="0" smtClean="0">
                <a:solidFill>
                  <a:srgbClr val="002060"/>
                </a:solidFill>
              </a:rPr>
              <a:t>заполнены </a:t>
            </a:r>
            <a:r>
              <a:rPr lang="ru-RU" dirty="0">
                <a:solidFill>
                  <a:srgbClr val="002060"/>
                </a:solidFill>
              </a:rPr>
              <a:t>не все пункты, в том числе адрес электронной почты или телефон.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 </a:t>
            </a:r>
            <a:r>
              <a:rPr lang="ru-RU" b="1" dirty="0">
                <a:solidFill>
                  <a:srgbClr val="FF0000"/>
                </a:solidFill>
              </a:rPr>
              <a:t>избежать.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177800" indent="-177800"/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шапке заявления полностью указывайте Ф.И.О. — без сокращений. </a:t>
            </a:r>
            <a:endParaRPr lang="ru-RU" dirty="0" smtClean="0">
              <a:solidFill>
                <a:srgbClr val="002060"/>
              </a:solidFill>
            </a:endParaRPr>
          </a:p>
          <a:p>
            <a:pPr marL="177800" indent="-177800"/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забудьте добавить личный номер телефона. </a:t>
            </a:r>
            <a:endParaRPr lang="ru-RU" dirty="0" smtClean="0">
              <a:solidFill>
                <a:srgbClr val="002060"/>
              </a:solidFill>
            </a:endParaRPr>
          </a:p>
          <a:p>
            <a:pPr marL="177800" indent="-177800"/>
            <a:r>
              <a:rPr lang="ru-RU" dirty="0" smtClean="0">
                <a:solidFill>
                  <a:srgbClr val="002060"/>
                </a:solidFill>
              </a:rPr>
              <a:t>Далее </a:t>
            </a:r>
            <a:r>
              <a:rPr lang="ru-RU" dirty="0">
                <a:solidFill>
                  <a:srgbClr val="002060"/>
                </a:solidFill>
              </a:rPr>
              <a:t>напишите наименование специальности согласно номенклатуре, утвержденной приказом </a:t>
            </a:r>
            <a:r>
              <a:rPr lang="ru-RU" dirty="0" err="1">
                <a:solidFill>
                  <a:srgbClr val="002060"/>
                </a:solidFill>
              </a:rPr>
              <a:t>Минздравсоцразвития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от 16.04.2008 № 176н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177800" indent="-177800"/>
            <a:r>
              <a:rPr lang="ru-RU" dirty="0" smtClean="0">
                <a:solidFill>
                  <a:srgbClr val="002060"/>
                </a:solidFill>
              </a:rPr>
              <a:t>Напишите </a:t>
            </a:r>
            <a:r>
              <a:rPr lang="ru-RU" dirty="0">
                <a:solidFill>
                  <a:srgbClr val="002060"/>
                </a:solidFill>
              </a:rPr>
              <a:t>печатными буквами адрес электронной почты. </a:t>
            </a:r>
            <a:endParaRPr lang="ru-RU" dirty="0" smtClean="0">
              <a:solidFill>
                <a:srgbClr val="002060"/>
              </a:solidFill>
            </a:endParaRPr>
          </a:p>
          <a:p>
            <a:pPr marL="177800" indent="-177800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Допустите </a:t>
            </a:r>
            <a:r>
              <a:rPr lang="ru-RU" u="sng" dirty="0">
                <a:solidFill>
                  <a:srgbClr val="002060"/>
                </a:solidFill>
              </a:rPr>
              <a:t>ошибку </a:t>
            </a:r>
            <a:r>
              <a:rPr lang="ru-RU" dirty="0">
                <a:solidFill>
                  <a:srgbClr val="002060"/>
                </a:solidFill>
              </a:rPr>
              <a:t>— не дождетесь вообще никакого ответа. </a:t>
            </a:r>
            <a:endParaRPr lang="ru-RU" dirty="0" smtClean="0">
              <a:solidFill>
                <a:srgbClr val="002060"/>
              </a:solidFill>
            </a:endParaRPr>
          </a:p>
          <a:p>
            <a:pPr marL="177800" indent="-177800"/>
            <a:r>
              <a:rPr lang="ru-RU" dirty="0" smtClean="0">
                <a:solidFill>
                  <a:srgbClr val="002060"/>
                </a:solidFill>
              </a:rPr>
              <a:t>После </a:t>
            </a:r>
            <a:r>
              <a:rPr lang="ru-RU" dirty="0">
                <a:solidFill>
                  <a:srgbClr val="002060"/>
                </a:solidFill>
              </a:rPr>
              <a:t>заполнения формы заявления поставьте свою подпись. </a:t>
            </a:r>
            <a:endParaRPr lang="ru-RU" dirty="0" smtClean="0">
              <a:solidFill>
                <a:srgbClr val="002060"/>
              </a:solidFill>
            </a:endParaRPr>
          </a:p>
          <a:p>
            <a:pPr marL="177800" indent="-177800"/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портфолио, отчет и другие документы у вас давно готовы, при этом вы уверены, что в них нет ошибок, отправляйте заявление через личный кабинет на портале ФРМР ЕГИСЗ, заказным </a:t>
            </a:r>
            <a:r>
              <a:rPr lang="ru-RU" dirty="0" smtClean="0">
                <a:solidFill>
                  <a:srgbClr val="002060"/>
                </a:solidFill>
              </a:rPr>
              <a:t>письмом. </a:t>
            </a:r>
          </a:p>
          <a:p>
            <a:pPr marL="177800" indent="-177800"/>
            <a:r>
              <a:rPr lang="ru-RU" dirty="0" smtClean="0">
                <a:solidFill>
                  <a:srgbClr val="002060"/>
                </a:solidFill>
              </a:rPr>
              <a:t>Если сомневаетесь </a:t>
            </a:r>
            <a:r>
              <a:rPr lang="ru-RU" dirty="0">
                <a:solidFill>
                  <a:srgbClr val="002060"/>
                </a:solidFill>
              </a:rPr>
              <a:t>— приступайте к проверке каждой буквы и цифры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Чек-лист: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документы </a:t>
            </a:r>
            <a:r>
              <a:rPr lang="ru-RU" sz="2800" b="1" dirty="0">
                <a:solidFill>
                  <a:srgbClr val="FF0000"/>
                </a:solidFill>
              </a:rPr>
              <a:t>для периодической аккредитации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13413"/>
              </p:ext>
            </p:extLst>
          </p:nvPr>
        </p:nvGraphicFramePr>
        <p:xfrm>
          <a:off x="467544" y="1052736"/>
          <a:ext cx="8280918" cy="5542583"/>
        </p:xfrm>
        <a:graphic>
          <a:graphicData uri="http://schemas.openxmlformats.org/drawingml/2006/table">
            <a:tbl>
              <a:tblPr/>
              <a:tblGrid>
                <a:gridCol w="356168"/>
                <a:gridCol w="6687452"/>
                <a:gridCol w="618649"/>
                <a:gridCol w="618649"/>
              </a:tblGrid>
              <a:tr h="615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№ п/п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Наличие документа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Да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Нет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Заявление о допуске к периодической аккредитации специалиста.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Примечание.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Нельзя менять форму заявления. Нельзя добавлять графы. Все пункты должны быть заполнены.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Копия документа, удостоверяющего личность.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Примечание.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Обязательные страницы: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с фотографией, кем и когда выдан паспорт;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с местом регистрации.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Копия документа, подтверждающего факт изменения фамилии, имени, отчества – в случае изменения фамилии, имени, отчества.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Примечание.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Нужны все подтверждения изменений Ф. И. О. Проверьте, на какие имена и фамилии у вас получены документы: паспорт, диплом о среднем образовании, диплом о </a:t>
                      </a:r>
                      <a:r>
                        <a:rPr lang="ru-RU" sz="1600" kern="1200" dirty="0" err="1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профпереподготовке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, сертификат специалиста, свидетельство об аккредитации, свидетельство о повышении квалификации, трудовая книжка. Должна быть четкая </a:t>
                      </a:r>
                      <a:r>
                        <a:rPr lang="ru-RU" sz="1600" kern="1200" dirty="0" err="1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прослеживаемость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изменений в Ф. И. О. специалиста и подтверждения изменений свидетельствами о браках/разводах.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5" marR="15875" marT="15875" marB="1587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7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1985</Words>
  <Application>Microsoft Office PowerPoint</Application>
  <PresentationFormat>Экран (4:3)</PresentationFormat>
  <Paragraphs>247</Paragraphs>
  <Slides>35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Министерство здравоохранения Республики Тыва  ГБПОУ РТ «Республиканский медицинский колледж» </vt:lpstr>
      <vt:lpstr>Презентация PowerPoint</vt:lpstr>
      <vt:lpstr>Виды аккредитации:</vt:lpstr>
      <vt:lpstr>Презентация PowerPoint</vt:lpstr>
      <vt:lpstr>Нормативно-правовые документы, регламентирующие процедуру периодической аккредитации</vt:lpstr>
      <vt:lpstr>Используемые аббревиатуры</vt:lpstr>
      <vt:lpstr>Ошибки при подаче документов на периодическую аккредитацию</vt:lpstr>
      <vt:lpstr>Ошибки в заявлении о допуске к аккредитации</vt:lpstr>
      <vt:lpstr>Чек-лист:  документы для периодической аккредитации</vt:lpstr>
      <vt:lpstr>Чек-лист:  документы для периодической аккредитации</vt:lpstr>
      <vt:lpstr>Чек-лист:  документы для периодической аккредитации</vt:lpstr>
      <vt:lpstr>Ошибки в портфолио для периодической аккредитации</vt:lpstr>
      <vt:lpstr>Презентация PowerPoint</vt:lpstr>
      <vt:lpstr>Ошибки в отчете о профессиональной деятельности</vt:lpstr>
      <vt:lpstr>Причины отказа в допуске к периодической аккредитации</vt:lpstr>
      <vt:lpstr>Отказ в аккредитации из-за документов, удостоверяющих личность</vt:lpstr>
      <vt:lpstr>Отказ в аккредитации из-за документов, подтверждающих изменения персональных данных</vt:lpstr>
      <vt:lpstr>Отказ в аккредитации из-за сертификата специалиста</vt:lpstr>
      <vt:lpstr>Отказ в аккредитации из-за документов об образовании</vt:lpstr>
      <vt:lpstr>Отказ в аккредитации из-за документов о квалификации</vt:lpstr>
      <vt:lpstr>Отказ в аккредитации из-за документов о повышении квалификации</vt:lpstr>
      <vt:lpstr>Направление документов через ФРМР</vt:lpstr>
      <vt:lpstr>Направление документов через ФРМР</vt:lpstr>
      <vt:lpstr>Направление документов через ФРМР</vt:lpstr>
      <vt:lpstr>С 1 января 2023 года изменились способы подачи документов для прохождения периодической аккредитации (п. 88 приказа 709н)</vt:lpstr>
      <vt:lpstr>Минимальная трудоемкость программ повышения квалификации (п. 103 приказа 709н)</vt:lpstr>
      <vt:lpstr>Способы согласования Отчета о профессиональной деятельности (приказ 709н)</vt:lpstr>
      <vt:lpstr>Документы для прохождения периодической аккредитации</vt:lpstr>
      <vt:lpstr>Документы для прохождения периодической аккредитации</vt:lpstr>
      <vt:lpstr>Презентация PowerPoint</vt:lpstr>
      <vt:lpstr>Презентация PowerPoint</vt:lpstr>
      <vt:lpstr>Результаты периодической аккредитации</vt:lpstr>
      <vt:lpstr>Получение результатов аккредитации на сайте  https://fca-rosminzdrav.ru/ </vt:lpstr>
      <vt:lpstr>Презентация PowerPoint</vt:lpstr>
      <vt:lpstr>Успешного прохождения аккредитации!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Республики Тыва  ДПО ОПК ГБПОУ РТ «Республиканский медицинский колледж»</dc:title>
  <dc:creator>Евдосеева</dc:creator>
  <cp:lastModifiedBy>ОПК</cp:lastModifiedBy>
  <cp:revision>159</cp:revision>
  <dcterms:created xsi:type="dcterms:W3CDTF">2022-04-18T01:59:17Z</dcterms:created>
  <dcterms:modified xsi:type="dcterms:W3CDTF">2024-04-15T04:18:52Z</dcterms:modified>
</cp:coreProperties>
</file>